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302" r:id="rId2"/>
    <p:sldId id="467" r:id="rId3"/>
    <p:sldId id="519" r:id="rId4"/>
    <p:sldId id="518" r:id="rId5"/>
    <p:sldId id="516" r:id="rId6"/>
    <p:sldId id="276" r:id="rId7"/>
    <p:sldId id="266" r:id="rId8"/>
    <p:sldId id="267" r:id="rId9"/>
    <p:sldId id="530" r:id="rId10"/>
    <p:sldId id="509" r:id="rId11"/>
    <p:sldId id="390" r:id="rId12"/>
    <p:sldId id="392" r:id="rId13"/>
    <p:sldId id="532" r:id="rId14"/>
    <p:sldId id="534" r:id="rId15"/>
    <p:sldId id="535" r:id="rId16"/>
    <p:sldId id="541" r:id="rId17"/>
    <p:sldId id="543" r:id="rId18"/>
    <p:sldId id="489" r:id="rId19"/>
    <p:sldId id="510" r:id="rId20"/>
    <p:sldId id="501" r:id="rId21"/>
    <p:sldId id="522" r:id="rId22"/>
    <p:sldId id="393" r:id="rId23"/>
    <p:sldId id="285" r:id="rId24"/>
    <p:sldId id="537" r:id="rId25"/>
    <p:sldId id="538" r:id="rId26"/>
    <p:sldId id="290" r:id="rId27"/>
    <p:sldId id="440" r:id="rId28"/>
    <p:sldId id="323" r:id="rId29"/>
    <p:sldId id="324" r:id="rId30"/>
    <p:sldId id="295" r:id="rId31"/>
    <p:sldId id="498" r:id="rId32"/>
    <p:sldId id="291" r:id="rId33"/>
    <p:sldId id="448" r:id="rId34"/>
    <p:sldId id="512" r:id="rId35"/>
    <p:sldId id="511" r:id="rId36"/>
    <p:sldId id="296" r:id="rId37"/>
    <p:sldId id="326" r:id="rId38"/>
    <p:sldId id="327" r:id="rId39"/>
    <p:sldId id="490" r:id="rId40"/>
    <p:sldId id="491" r:id="rId41"/>
    <p:sldId id="492" r:id="rId42"/>
    <p:sldId id="493" r:id="rId43"/>
    <p:sldId id="494" r:id="rId44"/>
    <p:sldId id="495" r:id="rId45"/>
    <p:sldId id="298" r:id="rId46"/>
    <p:sldId id="299" r:id="rId47"/>
    <p:sldId id="300" r:id="rId48"/>
    <p:sldId id="506" r:id="rId49"/>
    <p:sldId id="546" r:id="rId5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973B1C49-8DE4-4B13-92BB-DE06232E0DEF}">
          <p14:sldIdLst/>
        </p14:section>
        <p14:section name="Introduction" id="{59740BFA-1E50-4039-AC15-4E4D7BF5A822}">
          <p14:sldIdLst>
            <p14:sldId id="256"/>
            <p14:sldId id="257"/>
            <p14:sldId id="474"/>
            <p14:sldId id="512"/>
            <p14:sldId id="511"/>
            <p14:sldId id="513"/>
            <p14:sldId id="514"/>
            <p14:sldId id="515"/>
            <p14:sldId id="516"/>
          </p14:sldIdLst>
        </p14:section>
        <p14:section name="3D+2DTV" id="{C5CF40D3-FC12-4820-AB38-35E278D4DE3B}">
          <p14:sldIdLst>
            <p14:sldId id="517"/>
            <p14:sldId id="302"/>
            <p14:sldId id="468"/>
            <p14:sldId id="467"/>
            <p14:sldId id="481"/>
            <p14:sldId id="478"/>
            <p14:sldId id="479"/>
            <p14:sldId id="480"/>
            <p14:sldId id="484"/>
            <p14:sldId id="276"/>
            <p14:sldId id="266"/>
            <p14:sldId id="267"/>
            <p14:sldId id="268"/>
            <p14:sldId id="269"/>
            <p14:sldId id="390"/>
            <p14:sldId id="270"/>
            <p14:sldId id="391"/>
            <p14:sldId id="392"/>
            <p14:sldId id="271"/>
            <p14:sldId id="316"/>
            <p14:sldId id="328"/>
            <p14:sldId id="329"/>
            <p14:sldId id="444"/>
            <p14:sldId id="445"/>
            <p14:sldId id="446"/>
            <p14:sldId id="458"/>
            <p14:sldId id="457"/>
            <p14:sldId id="459"/>
            <p14:sldId id="485"/>
            <p14:sldId id="486"/>
            <p14:sldId id="461"/>
            <p14:sldId id="462"/>
            <p14:sldId id="463"/>
            <p14:sldId id="503"/>
            <p14:sldId id="464"/>
            <p14:sldId id="465"/>
            <p14:sldId id="469"/>
            <p14:sldId id="487"/>
            <p14:sldId id="488"/>
            <p14:sldId id="489"/>
            <p14:sldId id="384"/>
            <p14:sldId id="387"/>
            <p14:sldId id="389"/>
            <p14:sldId id="505"/>
            <p14:sldId id="282"/>
            <p14:sldId id="501"/>
            <p14:sldId id="502"/>
            <p14:sldId id="284"/>
            <p14:sldId id="393"/>
            <p14:sldId id="425"/>
            <p14:sldId id="423"/>
            <p14:sldId id="424"/>
            <p14:sldId id="285"/>
            <p14:sldId id="287"/>
            <p14:sldId id="320"/>
            <p14:sldId id="321"/>
            <p14:sldId id="290"/>
            <p14:sldId id="441"/>
            <p14:sldId id="442"/>
            <p14:sldId id="440"/>
            <p14:sldId id="323"/>
            <p14:sldId id="324"/>
            <p14:sldId id="294"/>
            <p14:sldId id="295"/>
            <p14:sldId id="498"/>
            <p14:sldId id="291"/>
            <p14:sldId id="448"/>
            <p14:sldId id="426"/>
            <p14:sldId id="428"/>
            <p14:sldId id="427"/>
            <p14:sldId id="292"/>
            <p14:sldId id="296"/>
            <p14:sldId id="326"/>
            <p14:sldId id="327"/>
            <p14:sldId id="298"/>
            <p14:sldId id="299"/>
            <p14:sldId id="300"/>
            <p14:sldId id="490"/>
            <p14:sldId id="491"/>
            <p14:sldId id="492"/>
            <p14:sldId id="493"/>
            <p14:sldId id="494"/>
            <p14:sldId id="495"/>
            <p14:sldId id="381"/>
            <p14:sldId id="518"/>
          </p14:sldIdLst>
        </p14:section>
        <p14:section name="Printing Reflectance Functions" id="{D1CA6038-DF03-4CF1-8BD1-CC6371578A61}">
          <p14:sldIdLst>
            <p14:sldId id="519"/>
            <p14:sldId id="301"/>
            <p14:sldId id="305"/>
            <p14:sldId id="307"/>
            <p14:sldId id="306"/>
            <p14:sldId id="308"/>
            <p14:sldId id="309"/>
            <p14:sldId id="504"/>
            <p14:sldId id="450"/>
            <p14:sldId id="449"/>
            <p14:sldId id="436"/>
            <p14:sldId id="380"/>
            <p14:sldId id="434"/>
            <p14:sldId id="312"/>
            <p14:sldId id="313"/>
            <p14:sldId id="314"/>
            <p14:sldId id="369"/>
            <p14:sldId id="315"/>
            <p14:sldId id="357"/>
            <p14:sldId id="358"/>
            <p14:sldId id="359"/>
            <p14:sldId id="360"/>
            <p14:sldId id="370"/>
            <p14:sldId id="368"/>
            <p14:sldId id="371"/>
            <p14:sldId id="372"/>
            <p14:sldId id="356"/>
            <p14:sldId id="367"/>
            <p14:sldId id="497"/>
            <p14:sldId id="520"/>
          </p14:sldIdLst>
        </p14:section>
        <p14:section name="Mobile Displays" id="{E2727B24-459A-43E0-A6C1-EF50DD9AEF65}">
          <p14:sldIdLst>
            <p14:sldId id="521"/>
            <p14:sldId id="470"/>
            <p14:sldId id="471"/>
            <p14:sldId id="473"/>
            <p14:sldId id="472"/>
            <p14:sldId id="399"/>
            <p14:sldId id="412"/>
            <p14:sldId id="415"/>
            <p14:sldId id="414"/>
            <p14:sldId id="416"/>
            <p14:sldId id="413"/>
            <p14:sldId id="522"/>
          </p14:sldIdLst>
        </p14:section>
        <p14:section name="Personalized Photographs" id="{6574D174-F7CF-4623-83B9-5BED738DCFFA}">
          <p14:sldIdLst>
            <p14:sldId id="523"/>
            <p14:sldId id="451"/>
            <p14:sldId id="454"/>
            <p14:sldId id="455"/>
            <p14:sldId id="453"/>
            <p14:sldId id="452"/>
            <p14:sldId id="417"/>
            <p14:sldId id="419"/>
            <p14:sldId id="418"/>
            <p14:sldId id="524"/>
          </p14:sldIdLst>
        </p14:section>
        <p14:section name="Conclusion" id="{E5C72901-6491-442A-A747-EF6EDABC7385}">
          <p14:sldIdLst>
            <p14:sldId id="525"/>
            <p14:sldId id="526"/>
            <p14:sldId id="527"/>
            <p14:sldId id="433"/>
            <p14:sldId id="366"/>
            <p14:sldId id="507"/>
            <p14:sldId id="508"/>
            <p14:sldId id="506"/>
            <p14:sldId id="496"/>
            <p14:sldId id="365"/>
          </p14:sldIdLst>
        </p14:section>
        <p14:section name="Extra Slides" id="{A743C524-38B9-4737-9EBE-1987AE8D3E69}">
          <p14:sldIdLst>
            <p14:sldId id="429"/>
            <p14:sldId id="509"/>
            <p14:sldId id="51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4AC"/>
    <a:srgbClr val="000000"/>
    <a:srgbClr val="31AA06"/>
    <a:srgbClr val="777777"/>
    <a:srgbClr val="00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88624" autoAdjust="0"/>
  </p:normalViewPr>
  <p:slideViewPr>
    <p:cSldViewPr>
      <p:cViewPr varScale="1">
        <p:scale>
          <a:sx n="91" d="100"/>
          <a:sy n="91" d="100"/>
        </p:scale>
        <p:origin x="-564"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198"/>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0DCF7D-D5F9-411E-9C6E-404729EB0A5B}" type="datetimeFigureOut">
              <a:rPr lang="en-US" smtClean="0"/>
              <a:pPr/>
              <a:t>7/30/2013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A20FE1-B067-4E3E-BF14-37929C67039D}" type="slidenum">
              <a:rPr lang="en-US" smtClean="0"/>
              <a:pPr/>
              <a:t>‹#›</a:t>
            </a:fld>
            <a:endParaRPr lang="en-US"/>
          </a:p>
        </p:txBody>
      </p:sp>
    </p:spTree>
    <p:extLst>
      <p:ext uri="{BB962C8B-B14F-4D97-AF65-F5344CB8AC3E}">
        <p14:creationId xmlns="" xmlns:p14="http://schemas.microsoft.com/office/powerpoint/2010/main" val="413545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3DTV lets</a:t>
            </a:r>
            <a:r>
              <a:rPr lang="en-US" baseline="0" dirty="0" smtClean="0"/>
              <a:t> you see 3D through stereo glasses</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3D+2DTV alternates between three images: Left,</a:t>
            </a:r>
            <a:r>
              <a:rPr lang="en-US" baseline="0" dirty="0" smtClean="0"/>
              <a:t> Right, and (Inverse of Right)</a:t>
            </a:r>
            <a:r>
              <a:rPr lang="en-US" dirty="0" smtClean="0"/>
              <a:t>. To the 2D viewer,</a:t>
            </a:r>
            <a:r>
              <a:rPr lang="en-US" baseline="0" dirty="0" smtClean="0"/>
              <a:t> </a:t>
            </a:r>
            <a:r>
              <a:rPr lang="en-US" dirty="0" smtClean="0"/>
              <a:t>the R + (1-R) cancel,</a:t>
            </a:r>
            <a:r>
              <a:rPr lang="en-US" baseline="0" dirty="0" smtClean="0"/>
              <a:t> summing to grey, so that only L is visible.</a:t>
            </a:r>
          </a:p>
          <a:p>
            <a:r>
              <a:rPr lang="en-US" baseline="0" dirty="0" smtClean="0"/>
              <a:t>There’s a problem here: the darkest pixel isn’t very dark, because R+(1-R) is always 1. We would like to leave L as it is, but reduce R and (1-R)</a:t>
            </a:r>
          </a:p>
        </p:txBody>
      </p:sp>
      <p:sp>
        <p:nvSpPr>
          <p:cNvPr id="4" name="Slide Number Placeholder 3"/>
          <p:cNvSpPr>
            <a:spLocks noGrp="1"/>
          </p:cNvSpPr>
          <p:nvPr>
            <p:ph type="sldNum" sz="quarter" idx="10"/>
          </p:nvPr>
        </p:nvSpPr>
        <p:spPr/>
        <p:txBody>
          <a:bodyPr/>
          <a:lstStyle/>
          <a:p>
            <a:fld id="{8AA20FE1-B067-4E3E-BF14-37929C67039D}"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Reducing the brightness of R and (1-R) by some factor </a:t>
            </a:r>
            <a:r>
              <a:rPr lang="el-GR" sz="1200" b="1" dirty="0" smtClean="0"/>
              <a:t>α</a:t>
            </a:r>
            <a:r>
              <a:rPr lang="en-US" sz="1200" b="0" dirty="0" smtClean="0"/>
              <a:t> improves the contrast of the 2D</a:t>
            </a:r>
            <a:r>
              <a:rPr lang="en-US" sz="1200" b="0" baseline="0" dirty="0" smtClean="0"/>
              <a:t> view.</a:t>
            </a:r>
          </a:p>
          <a:p>
            <a:r>
              <a:rPr lang="en-US" sz="1200" b="0" baseline="0" dirty="0" smtClean="0"/>
              <a:t>To the 3D viewer, this might seem strange: they see a brighter image with the left eye than the right. It’s as if they’re walking around wearing sunglasses with one lens darker than the other. Fortunately, the eyes quickly adjust separately to different brightness levels. Small differences are not noticeable, and even quite large differences are acceptable.</a:t>
            </a:r>
            <a:endParaRPr lang="en-US" b="0"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Rather than dimming the brightness of the R and (1-R) images, they could be shown</a:t>
            </a:r>
            <a:r>
              <a:rPr lang="en-US" baseline="0" dirty="0" smtClean="0"/>
              <a:t> at full brightness for different lengths of time. For example, the Left image could be shown for 3x as long as the others.</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difference in time is the factor </a:t>
            </a:r>
            <a:r>
              <a:rPr lang="el-GR" sz="1200" b="1" dirty="0" smtClean="0"/>
              <a:t>α</a:t>
            </a:r>
            <a:r>
              <a:rPr lang="en-US" sz="1200" b="1" dirty="0" smtClean="0"/>
              <a:t> </a:t>
            </a:r>
            <a:r>
              <a:rPr lang="en-US" sz="1200" b="0" dirty="0" smtClean="0"/>
              <a:t>that describes the difference in brightness between left and right images.</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calculate</a:t>
            </a:r>
            <a:r>
              <a:rPr lang="en-US" baseline="0" dirty="0" smtClean="0"/>
              <a:t> the brightness of the brightest and darkest pixel. They depend directly on </a:t>
            </a:r>
            <a:r>
              <a:rPr lang="el-GR" sz="1200" b="1" dirty="0" smtClean="0"/>
              <a:t>α</a:t>
            </a:r>
            <a:r>
              <a:rPr lang="en-US" sz="1200" b="1" dirty="0" smtClean="0"/>
              <a:t>.</a:t>
            </a:r>
          </a:p>
          <a:p>
            <a:r>
              <a:rPr lang="en-US" dirty="0" smtClean="0"/>
              <a:t>The</a:t>
            </a:r>
            <a:r>
              <a:rPr lang="en-US" baseline="0" dirty="0" smtClean="0"/>
              <a:t> brightest pixel of the variable length display is brighter than the equal-length, dimmed display, and thus has higher contrast.</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2D viewers see a normal image at low </a:t>
            </a:r>
            <a:r>
              <a:rPr lang="el-GR" sz="1200" b="1" dirty="0" smtClean="0"/>
              <a:t>α</a:t>
            </a:r>
            <a:r>
              <a:rPr lang="en-US" sz="1200" b="0" dirty="0" smtClean="0"/>
              <a:t>; at high </a:t>
            </a:r>
            <a:r>
              <a:rPr lang="el-GR" sz="1200" b="1" dirty="0" smtClean="0"/>
              <a:t>α</a:t>
            </a:r>
            <a:r>
              <a:rPr lang="en-US" sz="1200" b="1" dirty="0" smtClean="0"/>
              <a:t> </a:t>
            </a:r>
            <a:r>
              <a:rPr lang="en-US" sz="1200" b="0" dirty="0" smtClean="0"/>
              <a:t>the</a:t>
            </a:r>
            <a:r>
              <a:rPr lang="en-US" sz="1200" b="0" baseline="0" dirty="0" smtClean="0"/>
              <a:t> 2D image has low contrast.</a:t>
            </a:r>
          </a:p>
          <a:p>
            <a:r>
              <a:rPr lang="en-US" sz="1200" b="0" baseline="0" dirty="0" smtClean="0"/>
              <a:t>3D viewers see a normal image at high </a:t>
            </a:r>
            <a:r>
              <a:rPr lang="el-GR" sz="1200" b="1" dirty="0" smtClean="0"/>
              <a:t>α</a:t>
            </a:r>
            <a:r>
              <a:rPr lang="en-US" sz="1200" b="0" dirty="0" smtClean="0"/>
              <a:t>;</a:t>
            </a:r>
            <a:r>
              <a:rPr lang="en-US" sz="1200" b="0" baseline="0" dirty="0" smtClean="0"/>
              <a:t> at low </a:t>
            </a:r>
            <a:r>
              <a:rPr lang="el-GR" sz="1200" b="1" dirty="0" smtClean="0"/>
              <a:t>α</a:t>
            </a:r>
            <a:r>
              <a:rPr lang="en-US" sz="1200" b="0" dirty="0" smtClean="0"/>
              <a:t> the 3D image is too unequal.</a:t>
            </a:r>
            <a:endParaRPr lang="en-US" sz="1200" b="0" baseline="0" dirty="0" smtClean="0"/>
          </a:p>
          <a:p>
            <a:r>
              <a:rPr lang="en-US" sz="1200" b="0" baseline="0" dirty="0" smtClean="0"/>
              <a:t>Is there a viable range of </a:t>
            </a:r>
            <a:r>
              <a:rPr lang="el-GR" sz="1200" b="1" dirty="0" smtClean="0"/>
              <a:t>α</a:t>
            </a:r>
            <a:r>
              <a:rPr lang="en-US" sz="1200" b="0" dirty="0" smtClean="0"/>
              <a:t> that satisfies both?</a:t>
            </a:r>
            <a:endParaRPr lang="en-US" b="0"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2D viewers see a normal image at low </a:t>
            </a:r>
            <a:r>
              <a:rPr lang="el-GR" sz="1200" b="1" dirty="0" smtClean="0"/>
              <a:t>α</a:t>
            </a:r>
            <a:r>
              <a:rPr lang="en-US" sz="1200" b="0" dirty="0" smtClean="0"/>
              <a:t>; at high </a:t>
            </a:r>
            <a:r>
              <a:rPr lang="el-GR" sz="1200" b="1" dirty="0" smtClean="0"/>
              <a:t>α</a:t>
            </a:r>
            <a:r>
              <a:rPr lang="en-US" sz="1200" b="1" dirty="0" smtClean="0"/>
              <a:t> </a:t>
            </a:r>
            <a:r>
              <a:rPr lang="en-US" sz="1200" b="0" dirty="0" smtClean="0"/>
              <a:t>the</a:t>
            </a:r>
            <a:r>
              <a:rPr lang="en-US" sz="1200" b="0" baseline="0" dirty="0" smtClean="0"/>
              <a:t> 2D image has low contrast.</a:t>
            </a:r>
          </a:p>
          <a:p>
            <a:r>
              <a:rPr lang="en-US" sz="1200" b="0" baseline="0" dirty="0" smtClean="0"/>
              <a:t>3D viewers see a normal image at high </a:t>
            </a:r>
            <a:r>
              <a:rPr lang="el-GR" sz="1200" b="1" dirty="0" smtClean="0"/>
              <a:t>α</a:t>
            </a:r>
            <a:r>
              <a:rPr lang="en-US" sz="1200" b="0" dirty="0" smtClean="0"/>
              <a:t>;</a:t>
            </a:r>
            <a:r>
              <a:rPr lang="en-US" sz="1200" b="0" baseline="0" dirty="0" smtClean="0"/>
              <a:t> at low </a:t>
            </a:r>
            <a:r>
              <a:rPr lang="el-GR" sz="1200" b="1" dirty="0" smtClean="0"/>
              <a:t>α</a:t>
            </a:r>
            <a:r>
              <a:rPr lang="en-US" sz="1200" b="0" dirty="0" smtClean="0"/>
              <a:t> the 3D image is too unequal.</a:t>
            </a:r>
            <a:endParaRPr lang="en-US" sz="1200" b="0" baseline="0" dirty="0" smtClean="0"/>
          </a:p>
          <a:p>
            <a:r>
              <a:rPr lang="en-US" sz="1200" b="0" baseline="0" dirty="0" smtClean="0"/>
              <a:t>Is there a viable range of </a:t>
            </a:r>
            <a:r>
              <a:rPr lang="el-GR" sz="1200" b="1" dirty="0" smtClean="0"/>
              <a:t>α</a:t>
            </a:r>
            <a:r>
              <a:rPr lang="en-US" sz="1200" b="0" dirty="0" smtClean="0"/>
              <a:t> that satisfies both?</a:t>
            </a:r>
            <a:endParaRPr lang="en-US" b="0" dirty="0" smtClean="0"/>
          </a:p>
          <a:p>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a:t>
            </a:r>
            <a:r>
              <a:rPr lang="en-US" baseline="0" dirty="0" smtClean="0"/>
              <a:t>a 2D TV, we showed subjects a simulation of a 2D view of a standard 3D TV and our 3D+2DTV.</a:t>
            </a:r>
          </a:p>
          <a:p>
            <a:r>
              <a:rPr lang="en-US" baseline="0" dirty="0" smtClean="0"/>
              <a:t>On the left is the 2D view of a 3DTV, with a pronounced double-image.</a:t>
            </a:r>
          </a:p>
          <a:p>
            <a:r>
              <a:rPr lang="en-US" baseline="0" dirty="0" smtClean="0"/>
              <a:t>On the right, the 2D view of a 3D+2DTV, with no double-image, but with lower contrast.</a:t>
            </a:r>
          </a:p>
          <a:p>
            <a:r>
              <a:rPr lang="en-US" baseline="0" dirty="0" smtClean="0"/>
              <a:t>We showed subjects both images, and asked which they prefer.</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showed subjects both images, and asked which they prefer. We repeated this for several levels of </a:t>
            </a:r>
            <a:r>
              <a:rPr lang="el-GR" b="1" dirty="0" smtClean="0"/>
              <a:t>α</a:t>
            </a:r>
            <a:r>
              <a:rPr lang="en-US" b="0" dirty="0" smtClean="0"/>
              <a:t>, for several images.</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Subjects prefer</a:t>
            </a:r>
            <a:r>
              <a:rPr lang="en-US" baseline="0" dirty="0" smtClean="0"/>
              <a:t> the 3D+2DTV, especially at low </a:t>
            </a:r>
            <a:r>
              <a:rPr lang="el-GR" b="1" dirty="0" smtClean="0"/>
              <a:t>α</a:t>
            </a:r>
            <a:r>
              <a:rPr lang="en-US" b="1" dirty="0" smtClean="0"/>
              <a:t>.</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 3DTV’s show a double-image to anyone not wearing stereo glasses</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second experiment,</a:t>
            </a:r>
            <a:r>
              <a:rPr lang="en-US" baseline="0" dirty="0" smtClean="0"/>
              <a:t> on a 3DTV using stereo glasses, we showed subjects two rows of identically-sized boxes with differing horizontal disparities between left and right views, such that they appear at different depths, with the boxes on the left appearing further away than those on the right. </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through</a:t>
            </a:r>
            <a:r>
              <a:rPr lang="en-US" baseline="0" dirty="0" smtClean="0"/>
              <a:t> the stereo glasses, subjects saw a scene like this. The boxes appeared to be of the same size, but at different distances. These did not change throughout the experiment</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each trial</a:t>
            </a:r>
            <a:r>
              <a:rPr lang="en-US" baseline="0" dirty="0" smtClean="0"/>
              <a:t> of the experiment, </a:t>
            </a:r>
            <a:r>
              <a:rPr lang="en-US" dirty="0" smtClean="0"/>
              <a:t>we showed subjects a third row of boxes.</a:t>
            </a:r>
            <a:r>
              <a:rPr lang="en-US" baseline="0" dirty="0" smtClean="0"/>
              <a:t> All boxes in this middle row are some intermediate, identical depth.</a:t>
            </a:r>
          </a:p>
          <a:p>
            <a:r>
              <a:rPr lang="en-US" baseline="0" dirty="0" smtClean="0"/>
              <a:t>We asked them which column of boxes are all at the same depth.</a:t>
            </a:r>
          </a:p>
          <a:p>
            <a:r>
              <a:rPr lang="en-US" baseline="0" dirty="0" smtClean="0"/>
              <a:t>We repeated this experiment with the middle row of boxes at several depths, and with one eye dimmer to various values of </a:t>
            </a:r>
            <a:r>
              <a:rPr lang="el-GR" b="1" dirty="0" smtClean="0"/>
              <a:t>α</a:t>
            </a:r>
            <a:r>
              <a:rPr lang="en-US" b="1" dirty="0" smtClean="0"/>
              <a:t>.</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Subjects made very few errors at </a:t>
            </a:r>
            <a:r>
              <a:rPr lang="el-GR" b="1" dirty="0" smtClean="0"/>
              <a:t>α</a:t>
            </a:r>
            <a:r>
              <a:rPr lang="en-US" b="1" dirty="0" smtClean="0"/>
              <a:t>&gt;25%</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seems that there is a viable</a:t>
            </a:r>
            <a:r>
              <a:rPr lang="en-US" baseline="0" dirty="0" smtClean="0"/>
              <a:t> level of </a:t>
            </a:r>
            <a:r>
              <a:rPr lang="el-GR" b="1" dirty="0" smtClean="0"/>
              <a:t>α</a:t>
            </a:r>
            <a:r>
              <a:rPr lang="en-US" b="1" dirty="0" smtClean="0"/>
              <a:t> </a:t>
            </a:r>
            <a:r>
              <a:rPr lang="en-US" b="0" dirty="0" smtClean="0"/>
              <a:t>where 2D viewers</a:t>
            </a:r>
            <a:r>
              <a:rPr lang="en-US" b="0" baseline="0" dirty="0" smtClean="0"/>
              <a:t> prefer the 3D+2DTV and 3D viewers have good depth perception.</a:t>
            </a:r>
            <a:endParaRPr lang="en-US" b="0"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a:t>
            </a:r>
            <a:r>
              <a:rPr lang="en-US" baseline="0" dirty="0" smtClean="0"/>
              <a:t> at the world through sunglasses with one dark lens, the eyes quickly adjust to the difference.</a:t>
            </a:r>
          </a:p>
        </p:txBody>
      </p:sp>
      <p:sp>
        <p:nvSpPr>
          <p:cNvPr id="4" name="Slide Number Placeholder 3"/>
          <p:cNvSpPr>
            <a:spLocks noGrp="1"/>
          </p:cNvSpPr>
          <p:nvPr>
            <p:ph type="sldNum" sz="quarter" idx="10"/>
          </p:nvPr>
        </p:nvSpPr>
        <p:spPr/>
        <p:txBody>
          <a:bodyPr/>
          <a:lstStyle/>
          <a:p>
            <a:fld id="{8AA20FE1-B067-4E3E-BF14-37929C67039D}"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biological mechanism they use to adjust to the brightness difference causes an interesting issue.</a:t>
            </a:r>
            <a:endParaRPr lang="en-US" dirty="0" smtClean="0"/>
          </a:p>
          <a:p>
            <a:r>
              <a:rPr lang="en-US" dirty="0" smtClean="0"/>
              <a:t>The dark image reaches the brain</a:t>
            </a:r>
            <a:r>
              <a:rPr lang="en-US" baseline="0" dirty="0" smtClean="0"/>
              <a:t> a few milliseconds later than the bright image.</a:t>
            </a:r>
          </a:p>
          <a:p>
            <a:r>
              <a:rPr lang="en-US" baseline="0" dirty="0" smtClean="0"/>
              <a:t>Stationary objects look the same now as a few milliseconds ago, so there is no noticeable difference.</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one eye sees</a:t>
            </a:r>
            <a:r>
              <a:rPr lang="en-US" baseline="0" dirty="0" smtClean="0"/>
              <a:t> </a:t>
            </a:r>
            <a:r>
              <a:rPr lang="en-US" dirty="0" smtClean="0"/>
              <a:t>a moving object a few milliseconds after</a:t>
            </a:r>
            <a:r>
              <a:rPr lang="en-US" baseline="0" dirty="0" smtClean="0"/>
              <a:t> the other eye, the eyes see the object at different locations.</a:t>
            </a:r>
            <a:endParaRPr lang="en-US" dirty="0" smtClean="0"/>
          </a:p>
          <a:p>
            <a:r>
              <a:rPr lang="en-US" dirty="0" smtClean="0"/>
              <a:t>For</a:t>
            </a:r>
            <a:r>
              <a:rPr lang="en-US" baseline="0" dirty="0" smtClean="0"/>
              <a:t> a horizontally-moving object, this location difference causes and erroneous estimate of depth.</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effect</a:t>
            </a:r>
            <a:r>
              <a:rPr lang="en-US" baseline="0" dirty="0" smtClean="0"/>
              <a:t> has been used in commercial TV to create the appearance of depth on a standard 2D TV.</a:t>
            </a:r>
          </a:p>
          <a:p>
            <a:r>
              <a:rPr lang="en-US" baseline="0" dirty="0" smtClean="0"/>
              <a:t>Paper glasses with one dark lens were distributed to the audience. Videos featuring many objects moving quickly and horizontally across the screen, so they appear at different depths.</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third experiment,</a:t>
            </a:r>
            <a:r>
              <a:rPr lang="en-US" baseline="0" dirty="0" smtClean="0"/>
              <a:t> on a 3DTV using stereo glasses, we showed subjects the same scene as before:</a:t>
            </a:r>
          </a:p>
          <a:p>
            <a:r>
              <a:rPr lang="en-US" baseline="0" dirty="0" smtClean="0"/>
              <a:t>two rows of identically-sized boxes with differing horizontal disparities between left and right views, such that they appear at different depths, with the boxes on the left appearing further away than those on the right.</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3D effect is achieved by alternately showing two images on the same screen, while stereo glasses make sure that the left eye sees one picture, while the right eye sees the other. The two images show horizontally-shifted copies of each object.</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before, looking through</a:t>
            </a:r>
            <a:r>
              <a:rPr lang="en-US" baseline="0" dirty="0" smtClean="0"/>
              <a:t> the stereo glasses, subjects saw a scene like this. The boxes appeared to be of the same size, but at different distances. The rows of stationary boxes did not change throughout the experiment</a:t>
            </a:r>
            <a:endParaRPr lang="en-US" dirty="0" smtClean="0"/>
          </a:p>
          <a:p>
            <a:r>
              <a:rPr lang="en-US" dirty="0" smtClean="0"/>
              <a:t>A</a:t>
            </a:r>
            <a:r>
              <a:rPr lang="en-US" baseline="0" dirty="0" smtClean="0"/>
              <a:t> new box was shown moving horizontally. Subjects were asked which stationary box is at the same depth as the moving box. They answered, for example, that the stationary boxes in the 3</a:t>
            </a:r>
            <a:r>
              <a:rPr lang="en-US" baseline="30000" dirty="0" smtClean="0"/>
              <a:t>rd</a:t>
            </a:r>
            <a:r>
              <a:rPr lang="en-US" baseline="0" dirty="0" smtClean="0"/>
              <a:t> column are at the same depth as the moving box. We then dimmed the view through one eye. At lower levels of Alpha, they reported the moving box to be at a consistently erroneous depth, for example at the 6</a:t>
            </a:r>
            <a:r>
              <a:rPr lang="en-US" baseline="30000" dirty="0" smtClean="0"/>
              <a:t>th</a:t>
            </a:r>
            <a:r>
              <a:rPr lang="en-US" baseline="0" dirty="0" smtClean="0"/>
              <a:t> column. We repeated the experiment with the object moving in different directions and speeds, at different depths, with </a:t>
            </a:r>
            <a:r>
              <a:rPr lang="en-US" baseline="0" dirty="0" smtClean="0"/>
              <a:t>various levels of Alpha.</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Depth errors</a:t>
            </a:r>
            <a:r>
              <a:rPr lang="en-US" baseline="0" dirty="0" smtClean="0"/>
              <a:t> were smaller for </a:t>
            </a:r>
            <a:r>
              <a:rPr lang="en-US" dirty="0" smtClean="0"/>
              <a:t>slow</a:t>
            </a:r>
            <a:r>
              <a:rPr lang="en-US" baseline="0" dirty="0" smtClean="0"/>
              <a:t> objects, and larger for fast-moving objects.</a:t>
            </a:r>
          </a:p>
          <a:p>
            <a:r>
              <a:rPr lang="en-US" baseline="0" dirty="0" smtClean="0"/>
              <a:t>Objects moving in opposite directions (left and right) led to depth errors in opposite direction (further and closer)</a:t>
            </a:r>
          </a:p>
          <a:p>
            <a:r>
              <a:rPr lang="en-US" baseline="0" dirty="0" smtClean="0"/>
              <a:t>Dimming the opposite eye creates a depth perception error in the opposite direction (further vs. close).</a:t>
            </a:r>
          </a:p>
          <a:p>
            <a:r>
              <a:rPr lang="en-US" baseline="0" dirty="0" smtClean="0"/>
              <a:t>This is all consistent with the time-delay theory.</a:t>
            </a:r>
          </a:p>
          <a:p>
            <a:endParaRPr lang="en-US" baseline="0" dirty="0" smtClean="0"/>
          </a:p>
          <a:p>
            <a:r>
              <a:rPr lang="en-US" baseline="0" dirty="0" smtClean="0"/>
              <a:t>When the two eyes are shown images of equal brightness, depth errors are not zero. This is because the 3DTV is a sequential-frame stereo display. At 120Hz, it has an 8ms delay between showing images to the left and right eyes. This delay (and </a:t>
            </a:r>
            <a:r>
              <a:rPr lang="en-US" baseline="0" dirty="0" err="1" smtClean="0"/>
              <a:t>attendent</a:t>
            </a:r>
            <a:r>
              <a:rPr lang="en-US" baseline="0" dirty="0" smtClean="0"/>
              <a:t> depth error) is present in all sequential-frame stereo displays.</a:t>
            </a:r>
          </a:p>
          <a:p>
            <a:r>
              <a:rPr lang="en-US" baseline="0" dirty="0" smtClean="0"/>
              <a:t>This depth distortion is cancelled out by the </a:t>
            </a:r>
            <a:r>
              <a:rPr lang="en-US" baseline="0" dirty="0" err="1" smtClean="0"/>
              <a:t>Pulfrich</a:t>
            </a:r>
            <a:r>
              <a:rPr lang="en-US" baseline="0" dirty="0" smtClean="0"/>
              <a:t>-effect induced distortion at an alpha of about 40%.</a:t>
            </a:r>
          </a:p>
          <a:p>
            <a:endParaRPr lang="en-US" baseline="0" dirty="0" smtClean="0"/>
          </a:p>
          <a:p>
            <a:r>
              <a:rPr lang="en-US" baseline="0" dirty="0" smtClean="0"/>
              <a:t>* A 3D+2DTV reduces depth distortion errors rather than increasing them, the </a:t>
            </a:r>
            <a:r>
              <a:rPr lang="en-US" baseline="0" dirty="0" err="1" smtClean="0"/>
              <a:t>Pulfrich</a:t>
            </a:r>
            <a:r>
              <a:rPr lang="en-US" baseline="0" dirty="0" smtClean="0"/>
              <a:t> effect will not cause problems to the 3D+2DTV.</a:t>
            </a:r>
          </a:p>
          <a:p>
            <a:r>
              <a:rPr lang="en-US" baseline="0" dirty="0" smtClean="0"/>
              <a:t>* The magnitude of these effects is small enough that they are ignored in current 3DTV’s, so they can probably also be ignored in a 3D+2DTV.</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built a prototype using two aligned projectors.</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3D projector shows separate Left and Right images through stereo glasses.</a:t>
            </a:r>
          </a:p>
          <a:p>
            <a:r>
              <a:rPr lang="en-US" dirty="0" smtClean="0"/>
              <a:t>The</a:t>
            </a:r>
            <a:r>
              <a:rPr lang="en-US" baseline="0" dirty="0" smtClean="0"/>
              <a:t> second, 2D projector shows the inverse of the Right image through a polarizing filter. Active-shutter LCD stereo glasses contain a linear polarizing element that blocks this image.</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a:t>
            </a:r>
            <a:r>
              <a:rPr lang="en-US" baseline="0" dirty="0" smtClean="0"/>
              <a:t> standard 3DTV.</a:t>
            </a:r>
          </a:p>
          <a:p>
            <a:r>
              <a:rPr lang="en-US" baseline="0" dirty="0" smtClean="0"/>
              <a:t>At the bottom of the screen, separate Left and Right images are visible through stereo glasses.</a:t>
            </a:r>
          </a:p>
          <a:p>
            <a:r>
              <a:rPr lang="en-US" baseline="0" dirty="0" smtClean="0"/>
              <a:t>Above the glasses, the 2D view is seen. Notice the double-image of the flags.</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our 3D+2DTV prototype.</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Above the glasses, the 2D view is seen. Notice there is no double-image of the flags.</a:t>
            </a:r>
            <a:endParaRPr lang="en-US" dirty="0" smtClean="0"/>
          </a:p>
          <a:p>
            <a:r>
              <a:rPr lang="en-US" baseline="0" dirty="0" smtClean="0"/>
              <a:t>At the bottom of the screen, separate Left and Right images are still visible through stereo glasses. The right image is darker than the left. The image does not appear nearly this dark when viewed through stereo glasses, as the eyes adjust to the new light level.</a:t>
            </a:r>
          </a:p>
          <a:p>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inverted right image</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standard 3DTV. Notice the double image around</a:t>
            </a:r>
            <a:r>
              <a:rPr lang="en-US" baseline="0" dirty="0" smtClean="0"/>
              <a:t> the trees on the right.</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3D+2DTV prototype. Notice</a:t>
            </a:r>
            <a:r>
              <a:rPr lang="en-US" baseline="0" dirty="0" smtClean="0"/>
              <a:t> that the double-image of the trees on the top-right is removed.</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a:t>
            </a:r>
            <a:r>
              <a:rPr lang="en-US" baseline="0" dirty="0" smtClean="0"/>
              <a:t> standard 3DTV. Notice the double-image in the columns of the building.</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Viewers</a:t>
            </a:r>
            <a:r>
              <a:rPr lang="en-US" baseline="0" dirty="0" smtClean="0"/>
              <a:t> without glasses see both images with both eyes. They see two of everything, slightly offset horizontally.</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3D+2DTV prototype. Notice that there is no double-image in</a:t>
            </a:r>
            <a:r>
              <a:rPr lang="en-US" baseline="0" dirty="0" smtClean="0"/>
              <a:t> the columns of the building.</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46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t>
            </a:r>
            <a:r>
              <a:rPr lang="en-US" dirty="0" err="1" smtClean="0"/>
              <a:t>Siggraph</a:t>
            </a:r>
            <a:r>
              <a:rPr lang="en-US" dirty="0" smtClean="0"/>
              <a:t>,</a:t>
            </a:r>
            <a:r>
              <a:rPr lang="en-US" baseline="0" dirty="0" smtClean="0"/>
              <a:t> we showed a live demo of a new prototype using a single 180Hz projector and altered stereo glasses that block both eyes of the 3D viewer while the inverse frame is shown.</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48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Two-frame scheme</a:t>
            </a:r>
            <a:r>
              <a:rPr lang="en-US" baseline="0" dirty="0" smtClean="0"/>
              <a:t> is also possible.</a:t>
            </a:r>
          </a:p>
          <a:p>
            <a:r>
              <a:rPr lang="en-US" baseline="0" dirty="0" smtClean="0"/>
              <a:t>The stereo glasses have a transparent left lens. This eye sees the same image as a 2D viewer.</a:t>
            </a:r>
          </a:p>
          <a:p>
            <a:r>
              <a:rPr lang="en-US" baseline="0" dirty="0" smtClean="0"/>
              <a:t>This has a benefits over three-frames, with a higher frame rate.</a:t>
            </a:r>
          </a:p>
          <a:p>
            <a:r>
              <a:rPr lang="en-US" baseline="0" dirty="0" smtClean="0"/>
              <a:t>However it also introduces a further difference between the images seen by the 3D viewers two eyes. Also, the contrast is similar to the Equal-Frame, Dimmed version of the 3-Frame 3D+2DTV, rather than the variable-length frame version.</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smtClean="0"/>
              <a:t>This is a standard 3DTV.</a:t>
            </a:r>
          </a:p>
          <a:p>
            <a:r>
              <a:rPr lang="en-US" sz="1200" dirty="0" smtClean="0"/>
              <a:t>At</a:t>
            </a:r>
            <a:r>
              <a:rPr lang="en-US" sz="1200" baseline="0" dirty="0" smtClean="0"/>
              <a:t> the bottom of the screen, through the stereo glasses, </a:t>
            </a:r>
            <a:r>
              <a:rPr lang="en-US" sz="1200" dirty="0" smtClean="0"/>
              <a:t>separate Left </a:t>
            </a:r>
            <a:r>
              <a:rPr lang="en-US" sz="1200" dirty="0" smtClean="0"/>
              <a:t>and </a:t>
            </a:r>
            <a:r>
              <a:rPr lang="en-US" sz="1200" dirty="0" smtClean="0"/>
              <a:t>Right images are visible.</a:t>
            </a:r>
            <a:r>
              <a:rPr lang="en-US" sz="1200" dirty="0" smtClean="0"/>
              <a:t/>
            </a:r>
            <a:br>
              <a:rPr lang="en-US" sz="1200" dirty="0" smtClean="0"/>
            </a:br>
            <a:r>
              <a:rPr lang="en-US" sz="1200" dirty="0" smtClean="0"/>
              <a:t>Above the glasses, the two images</a:t>
            </a:r>
            <a:r>
              <a:rPr lang="en-US" sz="1200" baseline="0" dirty="0" smtClean="0"/>
              <a:t> are superimposed.</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6</a:t>
            </a:fld>
            <a:endParaRPr lang="en-US"/>
          </a:p>
        </p:txBody>
      </p:sp>
    </p:spTree>
    <p:extLst>
      <p:ext uri="{BB962C8B-B14F-4D97-AF65-F5344CB8AC3E}">
        <p14:creationId xmlns="" xmlns:p14="http://schemas.microsoft.com/office/powerpoint/2010/main" val="387117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smtClean="0"/>
              <a:t>This is our 3D+2DTV prototype.</a:t>
            </a:r>
          </a:p>
          <a:p>
            <a:r>
              <a:rPr lang="en-US" sz="1200" dirty="0" smtClean="0"/>
              <a:t>Through</a:t>
            </a:r>
            <a:r>
              <a:rPr lang="en-US" sz="1200" baseline="0" dirty="0" smtClean="0"/>
              <a:t> the stereo glasses, separate Left and Right images are visible, as before.</a:t>
            </a:r>
          </a:p>
          <a:p>
            <a:r>
              <a:rPr lang="en-US" sz="1200" baseline="0" dirty="0" smtClean="0"/>
              <a:t>Above the glasses, only the Left image is visible.</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7</a:t>
            </a:fld>
            <a:endParaRPr lang="en-US"/>
          </a:p>
        </p:txBody>
      </p:sp>
    </p:spTree>
    <p:extLst>
      <p:ext uri="{BB962C8B-B14F-4D97-AF65-F5344CB8AC3E}">
        <p14:creationId xmlns="" xmlns:p14="http://schemas.microsoft.com/office/powerpoint/2010/main" val="111187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smtClean="0"/>
              <a:t>A third image</a:t>
            </a:r>
            <a:r>
              <a:rPr lang="en-US" sz="1200" baseline="0" dirty="0" smtClean="0"/>
              <a:t> is shown only </a:t>
            </a:r>
            <a:r>
              <a:rPr lang="en-US" sz="1200" dirty="0" smtClean="0"/>
              <a:t>to </a:t>
            </a:r>
            <a:r>
              <a:rPr lang="en-US" sz="1200" dirty="0" err="1" smtClean="0"/>
              <a:t>those</a:t>
            </a:r>
            <a:r>
              <a:rPr lang="en-US" sz="1200" b="1" i="1" dirty="0" err="1" smtClean="0"/>
              <a:t>Without</a:t>
            </a:r>
            <a:r>
              <a:rPr lang="en-US" sz="1200" b="1" i="1" dirty="0" smtClean="0"/>
              <a:t> </a:t>
            </a:r>
            <a:r>
              <a:rPr lang="en-US" sz="1200" b="0" i="0" baseline="0" dirty="0" smtClean="0"/>
              <a:t> </a:t>
            </a:r>
            <a:r>
              <a:rPr lang="en-US" sz="1200" dirty="0" smtClean="0"/>
              <a:t>stereo glasses.</a:t>
            </a:r>
            <a:r>
              <a:rPr lang="en-US" sz="1200" baseline="0" dirty="0" smtClean="0"/>
              <a:t> It is the inverse of the Right image: bright where the original is dark, and vice-versa. These two sum to gray, leaving only the Left image.</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8</a:t>
            </a:fld>
            <a:endParaRPr lang="en-US"/>
          </a:p>
        </p:txBody>
      </p:sp>
    </p:spTree>
    <p:extLst>
      <p:ext uri="{BB962C8B-B14F-4D97-AF65-F5344CB8AC3E}">
        <p14:creationId xmlns="" xmlns:p14="http://schemas.microsoft.com/office/powerpoint/2010/main" val="2309478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Didyk</a:t>
            </a:r>
            <a:r>
              <a:rPr lang="en-US" dirty="0" smtClean="0"/>
              <a:t> et </a:t>
            </a:r>
            <a:r>
              <a:rPr lang="en-US" dirty="0" err="1" smtClean="0"/>
              <a:t>al’s</a:t>
            </a:r>
            <a:r>
              <a:rPr lang="en-US" dirty="0" smtClean="0"/>
              <a:t> Backwards-Compatible</a:t>
            </a:r>
            <a:r>
              <a:rPr lang="en-US" baseline="0" dirty="0" smtClean="0"/>
              <a:t> Stereo had the same objective. They reduced the disparity of the 3D view to reduce the double-image in the 3D view.</a:t>
            </a:r>
          </a:p>
          <a:p>
            <a:r>
              <a:rPr lang="en-US" dirty="0" smtClean="0"/>
              <a:t>* </a:t>
            </a:r>
            <a:r>
              <a:rPr lang="en-US" dirty="0" err="1" smtClean="0"/>
              <a:t>Autostereoscopic</a:t>
            </a:r>
            <a:r>
              <a:rPr lang="en-US" dirty="0" smtClean="0"/>
              <a:t> displays obviate the need for a</a:t>
            </a:r>
            <a:r>
              <a:rPr lang="en-US" baseline="0" dirty="0" smtClean="0"/>
              <a:t> </a:t>
            </a:r>
            <a:r>
              <a:rPr lang="en-US" dirty="0" smtClean="0"/>
              <a:t>3D+2DTV, but </a:t>
            </a:r>
            <a:r>
              <a:rPr lang="en-US" baseline="0" dirty="0" smtClean="0"/>
              <a:t>expense and artifacts prevent widespread use.</a:t>
            </a:r>
          </a:p>
          <a:p>
            <a:r>
              <a:rPr lang="en-US" baseline="0" dirty="0" smtClean="0"/>
              <a:t>* Canceling one image with another has been used for other applications as well.</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2D</a:t>
            </a:r>
            <a:r>
              <a:rPr lang="en-US" baseline="0" dirty="0" smtClean="0"/>
              <a:t> TV shows the same image to both eyes.</a:t>
            </a:r>
          </a:p>
          <a:p>
            <a:r>
              <a:rPr lang="en-US" baseline="0" dirty="0" smtClean="0"/>
              <a:t>A 3D TV alternates between two images, shown separately to the left and right eyes.</a:t>
            </a:r>
            <a:endParaRPr lang="en-US" dirty="0"/>
          </a:p>
        </p:txBody>
      </p:sp>
      <p:sp>
        <p:nvSpPr>
          <p:cNvPr id="4" name="Slide Number Placeholder 3"/>
          <p:cNvSpPr>
            <a:spLocks noGrp="1"/>
          </p:cNvSpPr>
          <p:nvPr>
            <p:ph type="sldNum" sz="quarter" idx="10"/>
          </p:nvPr>
        </p:nvSpPr>
        <p:spPr/>
        <p:txBody>
          <a:bodyPr/>
          <a:lstStyle/>
          <a:p>
            <a:fld id="{8AA20FE1-B067-4E3E-BF14-37929C67039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D2D60B-FE53-418D-B263-D039BD29F1F3}" type="datetime1">
              <a:rPr lang="en-US" smtClean="0"/>
              <a:t>7/30/2013</a:t>
            </a:fld>
            <a:endParaRPr lang="en-US"/>
          </a:p>
        </p:txBody>
      </p:sp>
      <p:sp>
        <p:nvSpPr>
          <p:cNvPr id="5" name="Footer Placeholder 4"/>
          <p:cNvSpPr>
            <a:spLocks noGrp="1"/>
          </p:cNvSpPr>
          <p:nvPr>
            <p:ph type="ftr" sz="quarter" idx="11"/>
          </p:nvPr>
        </p:nvSpPr>
        <p:spPr/>
        <p:txBody>
          <a:bodyPr/>
          <a:lstStyle/>
          <a:p>
            <a:r>
              <a:rPr lang="en-US" smtClean="0"/>
              <a:t>Advances in Display Technology</a:t>
            </a:r>
            <a:endParaRPr lang="en-US"/>
          </a:p>
        </p:txBody>
      </p:sp>
      <p:sp>
        <p:nvSpPr>
          <p:cNvPr id="6" name="Slide Number Placeholder 5"/>
          <p:cNvSpPr>
            <a:spLocks noGrp="1"/>
          </p:cNvSpPr>
          <p:nvPr>
            <p:ph type="sldNum" sz="quarter" idx="12"/>
          </p:nvPr>
        </p:nvSpPr>
        <p:spPr/>
        <p:txBody>
          <a:bodyPr/>
          <a:lstStyle/>
          <a:p>
            <a:fld id="{BD58A3D3-0113-45AF-B947-DBE1818DEA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DB807C-B20E-49CC-88E2-81BA53EF6DCF}" type="datetime1">
              <a:rPr lang="en-US" smtClean="0"/>
              <a:t>7/30/2013</a:t>
            </a:fld>
            <a:endParaRPr lang="en-US"/>
          </a:p>
        </p:txBody>
      </p:sp>
      <p:sp>
        <p:nvSpPr>
          <p:cNvPr id="5" name="Footer Placeholder 4"/>
          <p:cNvSpPr>
            <a:spLocks noGrp="1"/>
          </p:cNvSpPr>
          <p:nvPr>
            <p:ph type="ftr" sz="quarter" idx="11"/>
          </p:nvPr>
        </p:nvSpPr>
        <p:spPr/>
        <p:txBody>
          <a:bodyPr/>
          <a:lstStyle/>
          <a:p>
            <a:r>
              <a:rPr lang="en-US" smtClean="0"/>
              <a:t>Advances in Display Technology</a:t>
            </a:r>
            <a:endParaRPr lang="en-US"/>
          </a:p>
        </p:txBody>
      </p:sp>
      <p:sp>
        <p:nvSpPr>
          <p:cNvPr id="6" name="Slide Number Placeholder 5"/>
          <p:cNvSpPr>
            <a:spLocks noGrp="1"/>
          </p:cNvSpPr>
          <p:nvPr>
            <p:ph type="sldNum" sz="quarter" idx="12"/>
          </p:nvPr>
        </p:nvSpPr>
        <p:spPr/>
        <p:txBody>
          <a:bodyPr/>
          <a:lstStyle/>
          <a:p>
            <a:fld id="{BD58A3D3-0113-45AF-B947-DBE1818DEA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1E083B-344D-43E6-A486-E57714A2B67C}" type="datetime1">
              <a:rPr lang="en-US" smtClean="0"/>
              <a:t>7/30/2013</a:t>
            </a:fld>
            <a:endParaRPr lang="en-US"/>
          </a:p>
        </p:txBody>
      </p:sp>
      <p:sp>
        <p:nvSpPr>
          <p:cNvPr id="5" name="Footer Placeholder 4"/>
          <p:cNvSpPr>
            <a:spLocks noGrp="1"/>
          </p:cNvSpPr>
          <p:nvPr>
            <p:ph type="ftr" sz="quarter" idx="11"/>
          </p:nvPr>
        </p:nvSpPr>
        <p:spPr/>
        <p:txBody>
          <a:bodyPr/>
          <a:lstStyle/>
          <a:p>
            <a:r>
              <a:rPr lang="en-US" smtClean="0"/>
              <a:t>Advances in Display Technology</a:t>
            </a:r>
            <a:endParaRPr lang="en-US"/>
          </a:p>
        </p:txBody>
      </p:sp>
      <p:sp>
        <p:nvSpPr>
          <p:cNvPr id="6" name="Slide Number Placeholder 5"/>
          <p:cNvSpPr>
            <a:spLocks noGrp="1"/>
          </p:cNvSpPr>
          <p:nvPr>
            <p:ph type="sldNum" sz="quarter" idx="12"/>
          </p:nvPr>
        </p:nvSpPr>
        <p:spPr/>
        <p:txBody>
          <a:bodyPr/>
          <a:lstStyle/>
          <a:p>
            <a:fld id="{BD58A3D3-0113-45AF-B947-DBE1818DEA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F1B81-1F31-4E3C-B2F0-857F170E4BF0}" type="datetime1">
              <a:rPr lang="en-US" smtClean="0"/>
              <a:t>7/30/2013</a:t>
            </a:fld>
            <a:endParaRPr lang="en-US"/>
          </a:p>
        </p:txBody>
      </p:sp>
      <p:sp>
        <p:nvSpPr>
          <p:cNvPr id="5" name="Footer Placeholder 4"/>
          <p:cNvSpPr>
            <a:spLocks noGrp="1"/>
          </p:cNvSpPr>
          <p:nvPr>
            <p:ph type="ftr" sz="quarter" idx="11"/>
          </p:nvPr>
        </p:nvSpPr>
        <p:spPr/>
        <p:txBody>
          <a:bodyPr/>
          <a:lstStyle/>
          <a:p>
            <a:r>
              <a:rPr lang="en-US" smtClean="0"/>
              <a:t>Advances in Display Technology</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B19F8E-DF6B-472D-9C1E-38D0075DD888}" type="datetime1">
              <a:rPr lang="en-US" smtClean="0"/>
              <a:t>7/30/2013</a:t>
            </a:fld>
            <a:endParaRPr lang="en-US"/>
          </a:p>
        </p:txBody>
      </p:sp>
      <p:sp>
        <p:nvSpPr>
          <p:cNvPr id="5" name="Footer Placeholder 4"/>
          <p:cNvSpPr>
            <a:spLocks noGrp="1"/>
          </p:cNvSpPr>
          <p:nvPr>
            <p:ph type="ftr" sz="quarter" idx="11"/>
          </p:nvPr>
        </p:nvSpPr>
        <p:spPr/>
        <p:txBody>
          <a:bodyPr/>
          <a:lstStyle/>
          <a:p>
            <a:r>
              <a:rPr lang="en-US" smtClean="0"/>
              <a:t>Advances in Display Technology</a:t>
            </a:r>
            <a:endParaRPr lang="en-US" dirty="0"/>
          </a:p>
        </p:txBody>
      </p:sp>
      <p:sp>
        <p:nvSpPr>
          <p:cNvPr id="6" name="Slide Number Placeholder 5"/>
          <p:cNvSpPr>
            <a:spLocks noGrp="1"/>
          </p:cNvSpPr>
          <p:nvPr>
            <p:ph type="sldNum" sz="quarter" idx="12"/>
          </p:nvPr>
        </p:nvSpPr>
        <p:spPr/>
        <p:txBody>
          <a:bodyPr/>
          <a:lstStyle/>
          <a:p>
            <a:fld id="{BD58A3D3-0113-45AF-B947-DBE1818DEA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9745A4-7081-4CA8-B821-8F8FB2FDEFC3}" type="datetime1">
              <a:rPr lang="en-US" smtClean="0"/>
              <a:t>7/30/2013</a:t>
            </a:fld>
            <a:endParaRPr lang="en-US"/>
          </a:p>
        </p:txBody>
      </p:sp>
      <p:sp>
        <p:nvSpPr>
          <p:cNvPr id="6" name="Footer Placeholder 5"/>
          <p:cNvSpPr>
            <a:spLocks noGrp="1"/>
          </p:cNvSpPr>
          <p:nvPr>
            <p:ph type="ftr" sz="quarter" idx="11"/>
          </p:nvPr>
        </p:nvSpPr>
        <p:spPr/>
        <p:txBody>
          <a:bodyPr/>
          <a:lstStyle/>
          <a:p>
            <a:r>
              <a:rPr lang="en-US" smtClean="0"/>
              <a:t>Advances in Display Technology</a:t>
            </a:r>
            <a:endParaRPr lang="en-US"/>
          </a:p>
        </p:txBody>
      </p:sp>
      <p:sp>
        <p:nvSpPr>
          <p:cNvPr id="7" name="Slide Number Placeholder 6"/>
          <p:cNvSpPr>
            <a:spLocks noGrp="1"/>
          </p:cNvSpPr>
          <p:nvPr>
            <p:ph type="sldNum" sz="quarter" idx="12"/>
          </p:nvPr>
        </p:nvSpPr>
        <p:spPr/>
        <p:txBody>
          <a:bodyPr/>
          <a:lstStyle/>
          <a:p>
            <a:fld id="{BD58A3D3-0113-45AF-B947-DBE1818DEA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909E28-BC1B-4244-8D12-B7D180F0CAB3}" type="datetime1">
              <a:rPr lang="en-US" smtClean="0"/>
              <a:t>7/30/2013</a:t>
            </a:fld>
            <a:endParaRPr lang="en-US"/>
          </a:p>
        </p:txBody>
      </p:sp>
      <p:sp>
        <p:nvSpPr>
          <p:cNvPr id="8" name="Footer Placeholder 7"/>
          <p:cNvSpPr>
            <a:spLocks noGrp="1"/>
          </p:cNvSpPr>
          <p:nvPr>
            <p:ph type="ftr" sz="quarter" idx="11"/>
          </p:nvPr>
        </p:nvSpPr>
        <p:spPr/>
        <p:txBody>
          <a:bodyPr/>
          <a:lstStyle/>
          <a:p>
            <a:r>
              <a:rPr lang="en-US" smtClean="0"/>
              <a:t>Advances in Display Technology</a:t>
            </a:r>
            <a:endParaRPr lang="en-US"/>
          </a:p>
        </p:txBody>
      </p:sp>
      <p:sp>
        <p:nvSpPr>
          <p:cNvPr id="9" name="Slide Number Placeholder 8"/>
          <p:cNvSpPr>
            <a:spLocks noGrp="1"/>
          </p:cNvSpPr>
          <p:nvPr>
            <p:ph type="sldNum" sz="quarter" idx="12"/>
          </p:nvPr>
        </p:nvSpPr>
        <p:spPr/>
        <p:txBody>
          <a:bodyPr/>
          <a:lstStyle/>
          <a:p>
            <a:fld id="{BD58A3D3-0113-45AF-B947-DBE1818DEA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728552-90F3-4EDA-8CA1-7E091557CD8E}" type="datetime1">
              <a:rPr lang="en-US" smtClean="0"/>
              <a:t>7/30/2013</a:t>
            </a:fld>
            <a:endParaRPr lang="en-US"/>
          </a:p>
        </p:txBody>
      </p:sp>
      <p:sp>
        <p:nvSpPr>
          <p:cNvPr id="4" name="Footer Placeholder 3"/>
          <p:cNvSpPr>
            <a:spLocks noGrp="1"/>
          </p:cNvSpPr>
          <p:nvPr>
            <p:ph type="ftr" sz="quarter" idx="11"/>
          </p:nvPr>
        </p:nvSpPr>
        <p:spPr/>
        <p:txBody>
          <a:bodyPr/>
          <a:lstStyle/>
          <a:p>
            <a:r>
              <a:rPr lang="en-US" smtClean="0"/>
              <a:t>Advances in Display Technology</a:t>
            </a:r>
            <a:endParaRPr lang="en-US" dirty="0"/>
          </a:p>
        </p:txBody>
      </p:sp>
      <p:sp>
        <p:nvSpPr>
          <p:cNvPr id="5" name="Slide Number Placeholder 4"/>
          <p:cNvSpPr>
            <a:spLocks noGrp="1"/>
          </p:cNvSpPr>
          <p:nvPr>
            <p:ph type="sldNum" sz="quarter" idx="12"/>
          </p:nvPr>
        </p:nvSpPr>
        <p:spPr/>
        <p:txBody>
          <a:bodyPr/>
          <a:lstStyle/>
          <a:p>
            <a:fld id="{BD58A3D3-0113-45AF-B947-DBE1818DEA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AC669-0953-47BB-BD57-A67A75DE279E}" type="datetime1">
              <a:rPr lang="en-US" smtClean="0"/>
              <a:t>7/30/2013</a:t>
            </a:fld>
            <a:endParaRPr lang="en-US"/>
          </a:p>
        </p:txBody>
      </p:sp>
      <p:sp>
        <p:nvSpPr>
          <p:cNvPr id="3" name="Footer Placeholder 2"/>
          <p:cNvSpPr>
            <a:spLocks noGrp="1"/>
          </p:cNvSpPr>
          <p:nvPr>
            <p:ph type="ftr" sz="quarter" idx="11"/>
          </p:nvPr>
        </p:nvSpPr>
        <p:spPr/>
        <p:txBody>
          <a:bodyPr/>
          <a:lstStyle/>
          <a:p>
            <a:r>
              <a:rPr lang="en-US" smtClean="0"/>
              <a:t>Advances in Display Technology</a:t>
            </a:r>
            <a:endParaRPr lang="en-US"/>
          </a:p>
        </p:txBody>
      </p:sp>
      <p:sp>
        <p:nvSpPr>
          <p:cNvPr id="4" name="Slide Number Placeholder 3"/>
          <p:cNvSpPr>
            <a:spLocks noGrp="1"/>
          </p:cNvSpPr>
          <p:nvPr>
            <p:ph type="sldNum" sz="quarter" idx="12"/>
          </p:nvPr>
        </p:nvSpPr>
        <p:spPr/>
        <p:txBody>
          <a:bodyPr/>
          <a:lstStyle/>
          <a:p>
            <a:fld id="{BD58A3D3-0113-45AF-B947-DBE1818DEA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7FA24-8AF3-4084-959B-0D1403D28255}" type="datetime1">
              <a:rPr lang="en-US" smtClean="0"/>
              <a:t>7/30/2013</a:t>
            </a:fld>
            <a:endParaRPr lang="en-US"/>
          </a:p>
        </p:txBody>
      </p:sp>
      <p:sp>
        <p:nvSpPr>
          <p:cNvPr id="6" name="Footer Placeholder 5"/>
          <p:cNvSpPr>
            <a:spLocks noGrp="1"/>
          </p:cNvSpPr>
          <p:nvPr>
            <p:ph type="ftr" sz="quarter" idx="11"/>
          </p:nvPr>
        </p:nvSpPr>
        <p:spPr/>
        <p:txBody>
          <a:bodyPr/>
          <a:lstStyle/>
          <a:p>
            <a:r>
              <a:rPr lang="en-US" smtClean="0"/>
              <a:t>Advances in Display Technology</a:t>
            </a:r>
            <a:endParaRPr lang="en-US"/>
          </a:p>
        </p:txBody>
      </p:sp>
      <p:sp>
        <p:nvSpPr>
          <p:cNvPr id="7" name="Slide Number Placeholder 6"/>
          <p:cNvSpPr>
            <a:spLocks noGrp="1"/>
          </p:cNvSpPr>
          <p:nvPr>
            <p:ph type="sldNum" sz="quarter" idx="12"/>
          </p:nvPr>
        </p:nvSpPr>
        <p:spPr/>
        <p:txBody>
          <a:bodyPr/>
          <a:lstStyle/>
          <a:p>
            <a:fld id="{BD58A3D3-0113-45AF-B947-DBE1818DEA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5876E-784F-4FCC-BD6B-83F4437C38C5}" type="datetime1">
              <a:rPr lang="en-US" smtClean="0"/>
              <a:t>7/30/2013</a:t>
            </a:fld>
            <a:endParaRPr lang="en-US"/>
          </a:p>
        </p:txBody>
      </p:sp>
      <p:sp>
        <p:nvSpPr>
          <p:cNvPr id="6" name="Footer Placeholder 5"/>
          <p:cNvSpPr>
            <a:spLocks noGrp="1"/>
          </p:cNvSpPr>
          <p:nvPr>
            <p:ph type="ftr" sz="quarter" idx="11"/>
          </p:nvPr>
        </p:nvSpPr>
        <p:spPr/>
        <p:txBody>
          <a:bodyPr/>
          <a:lstStyle/>
          <a:p>
            <a:r>
              <a:rPr lang="en-US" smtClean="0"/>
              <a:t>Advances in Display Technology</a:t>
            </a:r>
            <a:endParaRPr lang="en-US"/>
          </a:p>
        </p:txBody>
      </p:sp>
      <p:sp>
        <p:nvSpPr>
          <p:cNvPr id="7" name="Slide Number Placeholder 6"/>
          <p:cNvSpPr>
            <a:spLocks noGrp="1"/>
          </p:cNvSpPr>
          <p:nvPr>
            <p:ph type="sldNum" sz="quarter" idx="12"/>
          </p:nvPr>
        </p:nvSpPr>
        <p:spPr/>
        <p:txBody>
          <a:bodyPr/>
          <a:lstStyle/>
          <a:p>
            <a:fld id="{BD58A3D3-0113-45AF-B947-DBE1818DEA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0CA8A3-504D-4E89-BC97-E961E3C7AF76}" type="datetime1">
              <a:rPr lang="en-US" smtClean="0"/>
              <a:t>7/30/2013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Advances in Display Technology</a:t>
            </a: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800" b="1">
                <a:solidFill>
                  <a:schemeClr val="tx1"/>
                </a:solidFill>
              </a:defRPr>
            </a:lvl1pPr>
          </a:lstStyle>
          <a:p>
            <a:fld id="{BD58A3D3-0113-45AF-B947-DBE1818DEA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22.jpe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2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graphics.soe.ucsc.edu/papers/3d2dtv/"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teve\AppData\Local\Microsoft\Windows\Temporary Internet Files\Content.IE5\1FTEYHG7\MC900432517[1].wmf"/>
          <p:cNvPicPr>
            <a:picLocks noGrp="1" noChangeAspect="1" noChangeArrowheads="1"/>
          </p:cNvPicPr>
          <p:nvPr>
            <p:ph idx="1"/>
          </p:nvPr>
        </p:nvPicPr>
        <p:blipFill>
          <a:blip r:embed="rId2" cstate="print"/>
          <a:srcRect/>
          <a:stretch>
            <a:fillRect/>
          </a:stretch>
        </p:blipFill>
        <p:spPr bwMode="auto">
          <a:xfrm>
            <a:off x="914400" y="971550"/>
            <a:ext cx="4191000" cy="2514600"/>
          </a:xfrm>
          <a:prstGeom prst="rect">
            <a:avLst/>
          </a:prstGeom>
          <a:noFill/>
        </p:spPr>
      </p:pic>
      <p:sp>
        <p:nvSpPr>
          <p:cNvPr id="5" name="TextBox 4"/>
          <p:cNvSpPr txBox="1"/>
          <p:nvPr/>
        </p:nvSpPr>
        <p:spPr>
          <a:xfrm>
            <a:off x="1143000" y="1616154"/>
            <a:ext cx="4023858" cy="1107996"/>
          </a:xfrm>
          <a:prstGeom prst="rect">
            <a:avLst/>
          </a:prstGeom>
          <a:noFill/>
        </p:spPr>
        <p:txBody>
          <a:bodyPr wrap="none" rtlCol="0">
            <a:spAutoFit/>
          </a:bodyPr>
          <a:lstStyle/>
          <a:p>
            <a:r>
              <a:rPr lang="en-US" sz="6400" b="1" dirty="0" smtClean="0"/>
              <a:t>3D + 2D TV</a:t>
            </a:r>
            <a:endParaRPr lang="en-US" sz="6400" b="1" dirty="0"/>
          </a:p>
        </p:txBody>
      </p:sp>
      <p:sp>
        <p:nvSpPr>
          <p:cNvPr id="6" name="Rectangle 5"/>
          <p:cNvSpPr/>
          <p:nvPr/>
        </p:nvSpPr>
        <p:spPr>
          <a:xfrm>
            <a:off x="5181600" y="1033879"/>
            <a:ext cx="3810000" cy="4216539"/>
          </a:xfrm>
          <a:prstGeom prst="rect">
            <a:avLst/>
          </a:prstGeom>
        </p:spPr>
        <p:txBody>
          <a:bodyPr wrap="square">
            <a:spAutoFit/>
          </a:bodyPr>
          <a:lstStyle/>
          <a:p>
            <a:pPr algn="ctr"/>
            <a:r>
              <a:rPr lang="en-US" sz="2000" dirty="0" smtClean="0"/>
              <a:t>3D Displays with No Ghosting</a:t>
            </a:r>
          </a:p>
          <a:p>
            <a:pPr algn="ctr"/>
            <a:r>
              <a:rPr lang="en-US" sz="2000" dirty="0" smtClean="0"/>
              <a:t>for Viewers Without Glasses</a:t>
            </a:r>
          </a:p>
          <a:p>
            <a:pPr algn="ctr"/>
            <a:endParaRPr lang="en-US" sz="2000" dirty="0" smtClean="0"/>
          </a:p>
          <a:p>
            <a:pPr marL="342900" lvl="0" indent="-342900" algn="ctr">
              <a:spcBef>
                <a:spcPct val="20000"/>
              </a:spcBef>
              <a:defRPr/>
            </a:pPr>
            <a:r>
              <a:rPr lang="en-US" sz="2000" dirty="0" smtClean="0"/>
              <a:t>Steven </a:t>
            </a:r>
            <a:r>
              <a:rPr lang="en-US" sz="2000" dirty="0" err="1" smtClean="0"/>
              <a:t>Scher</a:t>
            </a:r>
            <a:endParaRPr lang="en-US" sz="2000" dirty="0" smtClean="0"/>
          </a:p>
          <a:p>
            <a:pPr marL="342900" lvl="0" indent="-342900" algn="ctr">
              <a:spcBef>
                <a:spcPct val="20000"/>
              </a:spcBef>
              <a:defRPr/>
            </a:pPr>
            <a:r>
              <a:rPr lang="en-US" sz="2000" dirty="0" smtClean="0"/>
              <a:t>Jing Liu</a:t>
            </a:r>
          </a:p>
          <a:p>
            <a:pPr marL="342900" lvl="0" indent="-342900" algn="ctr">
              <a:spcBef>
                <a:spcPct val="20000"/>
              </a:spcBef>
              <a:defRPr/>
            </a:pPr>
            <a:r>
              <a:rPr lang="en-US" sz="2000" dirty="0" err="1" smtClean="0"/>
              <a:t>Rajan</a:t>
            </a:r>
            <a:r>
              <a:rPr lang="en-US" sz="2000" dirty="0" smtClean="0"/>
              <a:t> </a:t>
            </a:r>
            <a:r>
              <a:rPr lang="en-US" sz="2000" dirty="0" err="1" smtClean="0"/>
              <a:t>Vaish</a:t>
            </a:r>
            <a:endParaRPr lang="en-US" sz="2000" dirty="0" smtClean="0"/>
          </a:p>
          <a:p>
            <a:pPr marL="342900" lvl="0" indent="-342900" algn="ctr">
              <a:spcBef>
                <a:spcPct val="20000"/>
              </a:spcBef>
              <a:defRPr/>
            </a:pPr>
            <a:r>
              <a:rPr lang="en-US" sz="2000" dirty="0" err="1" smtClean="0"/>
              <a:t>Prabath</a:t>
            </a:r>
            <a:r>
              <a:rPr lang="en-US" sz="2000" dirty="0" smtClean="0"/>
              <a:t> </a:t>
            </a:r>
            <a:r>
              <a:rPr lang="en-US" sz="2000" dirty="0" err="1" smtClean="0"/>
              <a:t>Gunawardane</a:t>
            </a:r>
            <a:endParaRPr lang="en-US" sz="2000" dirty="0" smtClean="0"/>
          </a:p>
          <a:p>
            <a:pPr marL="342900" lvl="0" indent="-342900" algn="ctr">
              <a:spcBef>
                <a:spcPct val="20000"/>
              </a:spcBef>
              <a:defRPr/>
            </a:pPr>
            <a:r>
              <a:rPr lang="en-US" sz="2000" dirty="0" smtClean="0"/>
              <a:t>James Davis </a:t>
            </a:r>
          </a:p>
          <a:p>
            <a:pPr marL="342900" lvl="0" indent="-342900" algn="ctr">
              <a:spcBef>
                <a:spcPct val="20000"/>
              </a:spcBef>
              <a:defRPr/>
            </a:pPr>
            <a:endParaRPr lang="en-US" sz="2000" dirty="0" smtClean="0"/>
          </a:p>
          <a:p>
            <a:pPr marL="342900" lvl="0" indent="-342900" algn="ctr">
              <a:spcBef>
                <a:spcPct val="20000"/>
              </a:spcBef>
              <a:defRPr/>
            </a:pPr>
            <a:r>
              <a:rPr lang="en-US" sz="2000" dirty="0" smtClean="0"/>
              <a:t>University of California Santa Cruz</a:t>
            </a:r>
          </a:p>
          <a:p>
            <a:pPr algn="ctr"/>
            <a:endParaRPr lang="en-US" sz="2000" dirty="0" smtClean="0"/>
          </a:p>
          <a:p>
            <a:pPr algn="ctr"/>
            <a:endParaRPr lang="en-US" sz="2000" dirty="0"/>
          </a:p>
        </p:txBody>
      </p:sp>
      <p:sp>
        <p:nvSpPr>
          <p:cNvPr id="7" name="Subtitle 2"/>
          <p:cNvSpPr txBox="1">
            <a:spLocks/>
          </p:cNvSpPr>
          <p:nvPr/>
        </p:nvSpPr>
        <p:spPr>
          <a:xfrm>
            <a:off x="4419600" y="3409950"/>
            <a:ext cx="4724400" cy="158115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990600" y="4171950"/>
            <a:ext cx="3810000" cy="523220"/>
          </a:xfrm>
          <a:prstGeom prst="rect">
            <a:avLst/>
          </a:prstGeom>
        </p:spPr>
        <p:txBody>
          <a:bodyPr wrap="square">
            <a:spAutoFit/>
          </a:bodyPr>
          <a:lstStyle/>
          <a:p>
            <a:pPr algn="ctr"/>
            <a:r>
              <a:rPr lang="en-US" sz="2800" dirty="0" smtClean="0"/>
              <a:t>SIGGRAPH 2013</a:t>
            </a:r>
          </a:p>
        </p:txBody>
      </p:sp>
    </p:spTree>
    <p:extLst>
      <p:ext uri="{BB962C8B-B14F-4D97-AF65-F5344CB8AC3E}">
        <p14:creationId xmlns="" xmlns:p14="http://schemas.microsoft.com/office/powerpoint/2010/main" val="79460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2193131"/>
          </a:xfrm>
        </p:spPr>
        <p:txBody>
          <a:bodyPr>
            <a:normAutofit/>
          </a:bodyPr>
          <a:lstStyle/>
          <a:p>
            <a:r>
              <a:rPr lang="en-US" dirty="0" smtClean="0">
                <a:solidFill>
                  <a:schemeClr val="bg1"/>
                </a:solidFill>
              </a:rPr>
              <a:t>Theory</a:t>
            </a:r>
            <a:br>
              <a:rPr lang="en-US" dirty="0" smtClean="0">
                <a:solidFill>
                  <a:schemeClr val="bg1"/>
                </a:solidFill>
              </a:rPr>
            </a:br>
            <a:r>
              <a:rPr lang="en-US" dirty="0" smtClean="0">
                <a:solidFill>
                  <a:schemeClr val="bg1"/>
                </a:solidFill>
              </a:rPr>
              <a:t>Experiments</a:t>
            </a:r>
            <a:br>
              <a:rPr lang="en-US" dirty="0" smtClean="0">
                <a:solidFill>
                  <a:schemeClr val="bg1"/>
                </a:solidFill>
              </a:rPr>
            </a:br>
            <a:r>
              <a:rPr lang="en-US" dirty="0" smtClean="0">
                <a:solidFill>
                  <a:schemeClr val="bg1"/>
                </a:solidFill>
              </a:rPr>
              <a:t>Prototype</a:t>
            </a:r>
            <a:endParaRPr lang="en-US" dirty="0">
              <a:solidFill>
                <a:schemeClr val="bg1"/>
              </a:solidFill>
            </a:endParaRPr>
          </a:p>
        </p:txBody>
      </p:sp>
      <p:sp>
        <p:nvSpPr>
          <p:cNvPr id="6" name="Right Arrow 5"/>
          <p:cNvSpPr/>
          <p:nvPr/>
        </p:nvSpPr>
        <p:spPr>
          <a:xfrm>
            <a:off x="533400" y="1809750"/>
            <a:ext cx="2209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1733550"/>
            <a:ext cx="32004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3DTV</a:t>
            </a:r>
            <a:endParaRPr lang="en-US" dirty="0"/>
          </a:p>
        </p:txBody>
      </p:sp>
      <p:sp>
        <p:nvSpPr>
          <p:cNvPr id="6" name="Rectangle 5"/>
          <p:cNvSpPr/>
          <p:nvPr/>
        </p:nvSpPr>
        <p:spPr>
          <a:xfrm>
            <a:off x="0" y="3143250"/>
            <a:ext cx="89916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15000" y="1600200"/>
            <a:ext cx="3200400" cy="3143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19800" y="2228851"/>
            <a:ext cx="2667000" cy="18002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latin typeface="Courier New" pitchFamily="49" charset="0"/>
                <a:cs typeface="Courier New" pitchFamily="49" charset="0"/>
              </a:rPr>
              <a:t>L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smtClean="0">
              <a:solidFill>
                <a:schemeClr val="bg1"/>
              </a:solidFill>
              <a:latin typeface="Courier New" pitchFamily="49" charset="0"/>
              <a:cs typeface="Courier New" pitchFamily="49" charset="0"/>
            </a:endParaRPr>
          </a:p>
          <a:p>
            <a:endParaRPr lang="en-US" sz="2400" b="1" dirty="0">
              <a:solidFill>
                <a:schemeClr val="bg1"/>
              </a:solidFill>
              <a:latin typeface="Courier New" pitchFamily="49" charset="0"/>
              <a:cs typeface="Courier New" pitchFamily="49" charset="0"/>
            </a:endParaRPr>
          </a:p>
          <a:p>
            <a:r>
              <a:rPr lang="en-US" sz="2400" b="1" dirty="0" smtClean="0">
                <a:solidFill>
                  <a:schemeClr val="bg1"/>
                </a:solidFill>
                <a:latin typeface="Courier New" pitchFamily="49" charset="0"/>
                <a:cs typeface="Courier New" pitchFamily="49" charset="0"/>
              </a:rPr>
              <a:t>L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smtClean="0">
              <a:solidFill>
                <a:schemeClr val="bg1"/>
              </a:solidFill>
              <a:latin typeface="Courier New" pitchFamily="49" charset="0"/>
              <a:cs typeface="Courier New" pitchFamily="49" charset="0"/>
            </a:endParaRPr>
          </a:p>
          <a:p>
            <a:endParaRPr lang="en-US" sz="2400" b="1" dirty="0" smtClean="0">
              <a:solidFill>
                <a:schemeClr val="bg1"/>
              </a:solidFill>
              <a:latin typeface="Courier New" pitchFamily="49" charset="0"/>
              <a:cs typeface="Courier New" pitchFamily="49" charset="0"/>
            </a:endParaRPr>
          </a:p>
          <a:p>
            <a:r>
              <a:rPr lang="en-US" sz="2400" b="1" dirty="0" smtClean="0">
                <a:solidFill>
                  <a:schemeClr val="bg1"/>
                </a:solidFill>
                <a:latin typeface="Courier New" pitchFamily="49" charset="0"/>
                <a:cs typeface="Courier New" pitchFamily="49" charset="0"/>
              </a:rPr>
              <a:t>L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14" name="Rectangle 13"/>
          <p:cNvSpPr/>
          <p:nvPr/>
        </p:nvSpPr>
        <p:spPr>
          <a:xfrm>
            <a:off x="6019800" y="2228850"/>
            <a:ext cx="2971800" cy="1800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latin typeface="Courier New" pitchFamily="49" charset="0"/>
                <a:cs typeface="Courier New" pitchFamily="49" charset="0"/>
              </a:rPr>
              <a:t> R  </a:t>
            </a:r>
            <a:r>
              <a:rPr lang="en-US" sz="2400" b="1" dirty="0" err="1" smtClean="0">
                <a:solidFill>
                  <a:schemeClr val="bg1"/>
                </a:solidFill>
                <a:latin typeface="Courier New" pitchFamily="49" charset="0"/>
                <a:cs typeface="Courier New" pitchFamily="49" charset="0"/>
              </a:rPr>
              <a:t>R</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R</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R</a:t>
            </a:r>
            <a:endParaRPr lang="en-US" sz="2400" b="1" dirty="0" smtClean="0">
              <a:solidFill>
                <a:schemeClr val="bg1"/>
              </a:solidFill>
              <a:latin typeface="Courier New" pitchFamily="49" charset="0"/>
              <a:cs typeface="Courier New" pitchFamily="49" charset="0"/>
            </a:endParaRPr>
          </a:p>
          <a:p>
            <a:endParaRPr lang="en-US" sz="2400" b="1" dirty="0" smtClean="0">
              <a:solidFill>
                <a:schemeClr val="bg1"/>
              </a:solidFill>
              <a:latin typeface="Courier New" pitchFamily="49" charset="0"/>
              <a:cs typeface="Courier New" pitchFamily="49" charset="0"/>
            </a:endParaRPr>
          </a:p>
          <a:p>
            <a:r>
              <a:rPr lang="en-US" sz="2400" b="1" dirty="0" smtClean="0">
                <a:solidFill>
                  <a:schemeClr val="bg1"/>
                </a:solidFill>
                <a:latin typeface="Courier New" pitchFamily="49" charset="0"/>
                <a:cs typeface="Courier New" pitchFamily="49" charset="0"/>
              </a:rPr>
              <a:t> R  </a:t>
            </a:r>
            <a:r>
              <a:rPr lang="en-US" sz="2400" b="1" dirty="0" err="1" smtClean="0">
                <a:solidFill>
                  <a:schemeClr val="bg1"/>
                </a:solidFill>
                <a:latin typeface="Courier New" pitchFamily="49" charset="0"/>
                <a:cs typeface="Courier New" pitchFamily="49" charset="0"/>
              </a:rPr>
              <a:t>R</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R</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R</a:t>
            </a:r>
            <a:endParaRPr lang="en-US" sz="2400" b="1" dirty="0" smtClean="0">
              <a:solidFill>
                <a:schemeClr val="bg1"/>
              </a:solidFill>
              <a:latin typeface="Courier New" pitchFamily="49" charset="0"/>
              <a:cs typeface="Courier New" pitchFamily="49" charset="0"/>
            </a:endParaRPr>
          </a:p>
          <a:p>
            <a:endParaRPr lang="en-US" sz="2400" b="1" dirty="0" smtClean="0">
              <a:solidFill>
                <a:schemeClr val="bg1"/>
              </a:solidFill>
              <a:latin typeface="Courier New" pitchFamily="49" charset="0"/>
              <a:cs typeface="Courier New" pitchFamily="49" charset="0"/>
            </a:endParaRPr>
          </a:p>
          <a:p>
            <a:r>
              <a:rPr lang="en-US" sz="2400" b="1" dirty="0" smtClean="0">
                <a:solidFill>
                  <a:schemeClr val="bg1"/>
                </a:solidFill>
                <a:latin typeface="Courier New" pitchFamily="49" charset="0"/>
                <a:cs typeface="Courier New" pitchFamily="49" charset="0"/>
              </a:rPr>
              <a:t> R  </a:t>
            </a:r>
            <a:r>
              <a:rPr lang="en-US" sz="2400" b="1" dirty="0" err="1" smtClean="0">
                <a:solidFill>
                  <a:schemeClr val="bg1"/>
                </a:solidFill>
                <a:latin typeface="Courier New" pitchFamily="49" charset="0"/>
                <a:cs typeface="Courier New" pitchFamily="49" charset="0"/>
              </a:rPr>
              <a:t>R</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R</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R</a:t>
            </a:r>
            <a:endParaRPr lang="en-US" sz="2400" b="1" dirty="0">
              <a:solidFill>
                <a:schemeClr val="bg1"/>
              </a:solidFill>
              <a:latin typeface="Courier New" pitchFamily="49" charset="0"/>
              <a:cs typeface="Courier New" pitchFamily="49" charset="0"/>
            </a:endParaRPr>
          </a:p>
        </p:txBody>
      </p:sp>
      <p:sp>
        <p:nvSpPr>
          <p:cNvPr id="12" name="TextBox 11"/>
          <p:cNvSpPr txBox="1"/>
          <p:nvPr/>
        </p:nvSpPr>
        <p:spPr>
          <a:xfrm>
            <a:off x="5943600" y="4095750"/>
            <a:ext cx="2882520" cy="338554"/>
          </a:xfrm>
          <a:prstGeom prst="rect">
            <a:avLst/>
          </a:prstGeom>
          <a:noFill/>
        </p:spPr>
        <p:txBody>
          <a:bodyPr wrap="none" rtlCol="0">
            <a:spAutoFit/>
          </a:bodyPr>
          <a:lstStyle/>
          <a:p>
            <a:r>
              <a:rPr lang="en-US" sz="1600" b="1" dirty="0" smtClean="0"/>
              <a:t>As Seen Without Stereo Glasses</a:t>
            </a:r>
            <a:endParaRPr lang="en-US" sz="1600" b="1" dirty="0"/>
          </a:p>
        </p:txBody>
      </p:sp>
      <p:sp>
        <p:nvSpPr>
          <p:cNvPr id="17" name="Rectangle 16"/>
          <p:cNvSpPr/>
          <p:nvPr/>
        </p:nvSpPr>
        <p:spPr>
          <a:xfrm>
            <a:off x="2667000" y="1657350"/>
            <a:ext cx="30480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86000" y="2431018"/>
            <a:ext cx="17526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L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22" name="Rectangle 21"/>
          <p:cNvSpPr/>
          <p:nvPr/>
        </p:nvSpPr>
        <p:spPr>
          <a:xfrm>
            <a:off x="4114800" y="2419350"/>
            <a:ext cx="17526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R </a:t>
            </a:r>
            <a:r>
              <a:rPr lang="en-US" sz="2400" b="1" dirty="0" err="1" smtClean="0">
                <a:solidFill>
                  <a:schemeClr val="bg1"/>
                </a:solidFill>
                <a:latin typeface="Courier New" pitchFamily="49" charset="0"/>
                <a:cs typeface="Courier New" pitchFamily="49" charset="0"/>
              </a:rPr>
              <a:t>R</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R</a:t>
            </a:r>
            <a:endParaRPr lang="en-US" sz="2400" b="1" dirty="0">
              <a:solidFill>
                <a:schemeClr val="bg1"/>
              </a:solidFill>
              <a:latin typeface="Courier New" pitchFamily="49" charset="0"/>
              <a:cs typeface="Courier New" pitchFamily="49" charset="0"/>
            </a:endParaRPr>
          </a:p>
        </p:txBody>
      </p:sp>
      <p:sp>
        <p:nvSpPr>
          <p:cNvPr id="24" name="Rectangle 23"/>
          <p:cNvSpPr/>
          <p:nvPr/>
        </p:nvSpPr>
        <p:spPr>
          <a:xfrm>
            <a:off x="2209800" y="2343150"/>
            <a:ext cx="3733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209800" y="1657350"/>
            <a:ext cx="3733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286000" y="1733550"/>
            <a:ext cx="35814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Same for Both Eyes</a:t>
            </a:r>
            <a:endParaRPr lang="en-US" sz="2400" b="1" dirty="0">
              <a:solidFill>
                <a:schemeClr val="bg1"/>
              </a:solidFill>
              <a:latin typeface="Courier New" pitchFamily="49" charset="0"/>
              <a:cs typeface="Courier New" pitchFamily="49" charset="0"/>
            </a:endParaRPr>
          </a:p>
        </p:txBody>
      </p:sp>
      <p:sp>
        <p:nvSpPr>
          <p:cNvPr id="28" name="TextBox 27"/>
          <p:cNvSpPr txBox="1"/>
          <p:nvPr/>
        </p:nvSpPr>
        <p:spPr>
          <a:xfrm>
            <a:off x="1676400" y="1733550"/>
            <a:ext cx="533400" cy="461665"/>
          </a:xfrm>
          <a:prstGeom prst="rect">
            <a:avLst/>
          </a:prstGeom>
          <a:noFill/>
        </p:spPr>
        <p:txBody>
          <a:bodyPr wrap="square" rtlCol="0">
            <a:spAutoFit/>
          </a:bodyPr>
          <a:lstStyle/>
          <a:p>
            <a:r>
              <a:rPr lang="en-US" sz="2400" b="1" dirty="0" smtClean="0"/>
              <a:t>2D</a:t>
            </a:r>
            <a:endParaRPr lang="en-US" sz="2400" b="1" dirty="0"/>
          </a:p>
        </p:txBody>
      </p:sp>
      <p:sp>
        <p:nvSpPr>
          <p:cNvPr id="29" name="TextBox 28"/>
          <p:cNvSpPr txBox="1"/>
          <p:nvPr/>
        </p:nvSpPr>
        <p:spPr>
          <a:xfrm>
            <a:off x="1219200" y="2414885"/>
            <a:ext cx="838200" cy="461665"/>
          </a:xfrm>
          <a:prstGeom prst="rect">
            <a:avLst/>
          </a:prstGeom>
          <a:noFill/>
        </p:spPr>
        <p:txBody>
          <a:bodyPr wrap="square" rtlCol="0">
            <a:spAutoFit/>
          </a:bodyPr>
          <a:lstStyle/>
          <a:p>
            <a:r>
              <a:rPr lang="en-US" sz="2400" b="1" dirty="0" smtClean="0"/>
              <a:t>3D</a:t>
            </a:r>
            <a:endParaRPr lang="en-US" sz="2400" b="1" dirty="0"/>
          </a:p>
        </p:txBody>
      </p:sp>
      <p:sp>
        <p:nvSpPr>
          <p:cNvPr id="32" name="TextBox 31"/>
          <p:cNvSpPr txBox="1"/>
          <p:nvPr/>
        </p:nvSpPr>
        <p:spPr>
          <a:xfrm>
            <a:off x="381000" y="1276350"/>
            <a:ext cx="649537" cy="369332"/>
          </a:xfrm>
          <a:prstGeom prst="rect">
            <a:avLst/>
          </a:prstGeom>
          <a:noFill/>
        </p:spPr>
        <p:txBody>
          <a:bodyPr wrap="square" rtlCol="0">
            <a:spAutoFit/>
          </a:bodyPr>
          <a:lstStyle/>
          <a:p>
            <a:r>
              <a:rPr lang="en-US" dirty="0" smtClean="0"/>
              <a:t>Time</a:t>
            </a:r>
            <a:endParaRPr lang="en-US" dirty="0"/>
          </a:p>
        </p:txBody>
      </p:sp>
      <p:cxnSp>
        <p:nvCxnSpPr>
          <p:cNvPr id="33" name="Straight Arrow Connector 32"/>
          <p:cNvCxnSpPr/>
          <p:nvPr/>
        </p:nvCxnSpPr>
        <p:spPr>
          <a:xfrm flipV="1">
            <a:off x="990600" y="1415038"/>
            <a:ext cx="4953000" cy="3713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19800" y="1504950"/>
            <a:ext cx="2667000" cy="584775"/>
          </a:xfrm>
          <a:prstGeom prst="rect">
            <a:avLst/>
          </a:prstGeom>
          <a:noFill/>
        </p:spPr>
        <p:txBody>
          <a:bodyPr wrap="square" rtlCol="0">
            <a:spAutoFit/>
          </a:bodyPr>
          <a:lstStyle/>
          <a:p>
            <a:pPr algn="ctr"/>
            <a:r>
              <a:rPr lang="en-US" sz="3200" b="1" dirty="0" smtClean="0"/>
              <a:t>L + R</a:t>
            </a:r>
          </a:p>
        </p:txBody>
      </p:sp>
    </p:spTree>
    <p:extLst>
      <p:ext uri="{BB962C8B-B14F-4D97-AF65-F5344CB8AC3E}">
        <p14:creationId xmlns="" xmlns:p14="http://schemas.microsoft.com/office/powerpoint/2010/main" val="3982793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3D+2DTV</a:t>
            </a:r>
            <a:endParaRPr lang="en-US" dirty="0"/>
          </a:p>
        </p:txBody>
      </p:sp>
      <p:sp>
        <p:nvSpPr>
          <p:cNvPr id="14" name="Rectangle 13"/>
          <p:cNvSpPr/>
          <p:nvPr/>
        </p:nvSpPr>
        <p:spPr>
          <a:xfrm>
            <a:off x="5715000" y="1600200"/>
            <a:ext cx="3200400" cy="3143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9800" y="2228851"/>
            <a:ext cx="2667000" cy="1800225"/>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latin typeface="Courier New" pitchFamily="49" charset="0"/>
                <a:cs typeface="Courier New" pitchFamily="49" charset="0"/>
              </a:rPr>
              <a:t>L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smtClean="0">
              <a:solidFill>
                <a:schemeClr val="bg1"/>
              </a:solidFill>
              <a:latin typeface="Courier New" pitchFamily="49" charset="0"/>
              <a:cs typeface="Courier New" pitchFamily="49" charset="0"/>
            </a:endParaRPr>
          </a:p>
          <a:p>
            <a:endParaRPr lang="en-US" sz="2400" b="1" dirty="0">
              <a:solidFill>
                <a:schemeClr val="bg1"/>
              </a:solidFill>
              <a:latin typeface="Courier New" pitchFamily="49" charset="0"/>
              <a:cs typeface="Courier New" pitchFamily="49" charset="0"/>
            </a:endParaRPr>
          </a:p>
          <a:p>
            <a:r>
              <a:rPr lang="en-US" sz="2400" b="1" dirty="0" smtClean="0">
                <a:solidFill>
                  <a:schemeClr val="bg1"/>
                </a:solidFill>
                <a:latin typeface="Courier New" pitchFamily="49" charset="0"/>
                <a:cs typeface="Courier New" pitchFamily="49" charset="0"/>
              </a:rPr>
              <a:t>L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smtClean="0">
              <a:solidFill>
                <a:schemeClr val="bg1"/>
              </a:solidFill>
              <a:latin typeface="Courier New" pitchFamily="49" charset="0"/>
              <a:cs typeface="Courier New" pitchFamily="49" charset="0"/>
            </a:endParaRPr>
          </a:p>
          <a:p>
            <a:endParaRPr lang="en-US" sz="2400" b="1" dirty="0" smtClean="0">
              <a:solidFill>
                <a:schemeClr val="bg1"/>
              </a:solidFill>
              <a:latin typeface="Courier New" pitchFamily="49" charset="0"/>
              <a:cs typeface="Courier New" pitchFamily="49" charset="0"/>
            </a:endParaRPr>
          </a:p>
          <a:p>
            <a:r>
              <a:rPr lang="en-US" sz="2400" b="1" dirty="0" smtClean="0">
                <a:solidFill>
                  <a:schemeClr val="bg1"/>
                </a:solidFill>
                <a:latin typeface="Courier New" pitchFamily="49" charset="0"/>
                <a:cs typeface="Courier New" pitchFamily="49" charset="0"/>
              </a:rPr>
              <a:t>L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13" name="TextBox 12"/>
          <p:cNvSpPr txBox="1"/>
          <p:nvPr/>
        </p:nvSpPr>
        <p:spPr>
          <a:xfrm>
            <a:off x="5943600" y="4095750"/>
            <a:ext cx="2882520" cy="338554"/>
          </a:xfrm>
          <a:prstGeom prst="rect">
            <a:avLst/>
          </a:prstGeom>
          <a:noFill/>
        </p:spPr>
        <p:txBody>
          <a:bodyPr wrap="none" rtlCol="0">
            <a:spAutoFit/>
          </a:bodyPr>
          <a:lstStyle/>
          <a:p>
            <a:r>
              <a:rPr lang="en-US" sz="1600" b="1" dirty="0" smtClean="0"/>
              <a:t>As Seen Without Stereo Glasses</a:t>
            </a:r>
            <a:endParaRPr lang="en-US" sz="1600" b="1" dirty="0"/>
          </a:p>
        </p:txBody>
      </p:sp>
      <p:sp>
        <p:nvSpPr>
          <p:cNvPr id="18" name="Rectangle 17"/>
          <p:cNvSpPr/>
          <p:nvPr/>
        </p:nvSpPr>
        <p:spPr>
          <a:xfrm>
            <a:off x="2667000" y="1657350"/>
            <a:ext cx="30480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00" y="3116818"/>
            <a:ext cx="1143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L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16" name="Rectangle 15"/>
          <p:cNvSpPr/>
          <p:nvPr/>
        </p:nvSpPr>
        <p:spPr>
          <a:xfrm>
            <a:off x="3505200" y="3105150"/>
            <a:ext cx="1143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R </a:t>
            </a:r>
            <a:r>
              <a:rPr lang="en-US" sz="2400" b="1" dirty="0" err="1" smtClean="0">
                <a:solidFill>
                  <a:schemeClr val="bg1"/>
                </a:solidFill>
                <a:latin typeface="Courier New" pitchFamily="49" charset="0"/>
                <a:cs typeface="Courier New" pitchFamily="49" charset="0"/>
              </a:rPr>
              <a:t>R</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R</a:t>
            </a:r>
            <a:endParaRPr lang="en-US" sz="2400" b="1" dirty="0">
              <a:solidFill>
                <a:schemeClr val="bg1"/>
              </a:solidFill>
              <a:latin typeface="Courier New" pitchFamily="49" charset="0"/>
              <a:cs typeface="Courier New" pitchFamily="49" charset="0"/>
            </a:endParaRPr>
          </a:p>
        </p:txBody>
      </p:sp>
      <p:sp>
        <p:nvSpPr>
          <p:cNvPr id="17" name="Rectangle 16"/>
          <p:cNvSpPr/>
          <p:nvPr/>
        </p:nvSpPr>
        <p:spPr>
          <a:xfrm>
            <a:off x="4724400" y="3105150"/>
            <a:ext cx="1143000" cy="461665"/>
          </a:xfrm>
          <a:prstGeom prst="rect">
            <a:avLst/>
          </a:prstGeom>
          <a:solidFill>
            <a:schemeClr val="bg1"/>
          </a:solidFill>
          <a:ln>
            <a:solidFill>
              <a:schemeClr val="tx1"/>
            </a:solidFill>
          </a:ln>
        </p:spPr>
        <p:txBody>
          <a:bodyPr wrap="square">
            <a:spAutoFit/>
          </a:bodyPr>
          <a:lstStyle/>
          <a:p>
            <a:pPr algn="ctr"/>
            <a:r>
              <a:rPr lang="en-US" sz="2400" b="1" dirty="0" smtClean="0">
                <a:latin typeface="Courier New" pitchFamily="49" charset="0"/>
                <a:cs typeface="Courier New" pitchFamily="49" charset="0"/>
              </a:rPr>
              <a:t>R </a:t>
            </a:r>
            <a:r>
              <a:rPr lang="en-US" sz="2400" b="1" dirty="0" err="1" smtClean="0">
                <a:latin typeface="Courier New" pitchFamily="49" charset="0"/>
                <a:cs typeface="Courier New" pitchFamily="49" charset="0"/>
              </a:rPr>
              <a:t>R</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R</a:t>
            </a:r>
            <a:endParaRPr lang="en-US" sz="2400" b="1" dirty="0">
              <a:latin typeface="Courier New" pitchFamily="49" charset="0"/>
              <a:cs typeface="Courier New" pitchFamily="49" charset="0"/>
            </a:endParaRPr>
          </a:p>
        </p:txBody>
      </p:sp>
      <p:sp>
        <p:nvSpPr>
          <p:cNvPr id="19" name="Rectangle 18"/>
          <p:cNvSpPr/>
          <p:nvPr/>
        </p:nvSpPr>
        <p:spPr>
          <a:xfrm>
            <a:off x="2286000" y="2431018"/>
            <a:ext cx="17526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L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20" name="Rectangle 19"/>
          <p:cNvSpPr/>
          <p:nvPr/>
        </p:nvSpPr>
        <p:spPr>
          <a:xfrm>
            <a:off x="4114800" y="2419350"/>
            <a:ext cx="17526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R </a:t>
            </a:r>
            <a:r>
              <a:rPr lang="en-US" sz="2400" b="1" dirty="0" err="1" smtClean="0">
                <a:solidFill>
                  <a:schemeClr val="bg1"/>
                </a:solidFill>
                <a:latin typeface="Courier New" pitchFamily="49" charset="0"/>
                <a:cs typeface="Courier New" pitchFamily="49" charset="0"/>
              </a:rPr>
              <a:t>R</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R</a:t>
            </a:r>
            <a:endParaRPr lang="en-US" sz="2400" b="1" dirty="0">
              <a:solidFill>
                <a:schemeClr val="bg1"/>
              </a:solidFill>
              <a:latin typeface="Courier New" pitchFamily="49" charset="0"/>
              <a:cs typeface="Courier New" pitchFamily="49" charset="0"/>
            </a:endParaRPr>
          </a:p>
        </p:txBody>
      </p:sp>
      <p:sp>
        <p:nvSpPr>
          <p:cNvPr id="21" name="Rectangle 20"/>
          <p:cNvSpPr/>
          <p:nvPr/>
        </p:nvSpPr>
        <p:spPr>
          <a:xfrm>
            <a:off x="2209800" y="3028950"/>
            <a:ext cx="3733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209800" y="2343150"/>
            <a:ext cx="3733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09800" y="1657350"/>
            <a:ext cx="3733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286000" y="1733550"/>
            <a:ext cx="35814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Same for Both Eyes</a:t>
            </a:r>
            <a:endParaRPr lang="en-US" sz="2400" b="1" dirty="0">
              <a:solidFill>
                <a:schemeClr val="bg1"/>
              </a:solidFill>
              <a:latin typeface="Courier New" pitchFamily="49" charset="0"/>
              <a:cs typeface="Courier New" pitchFamily="49" charset="0"/>
            </a:endParaRPr>
          </a:p>
        </p:txBody>
      </p:sp>
      <p:sp>
        <p:nvSpPr>
          <p:cNvPr id="26" name="TextBox 25"/>
          <p:cNvSpPr txBox="1"/>
          <p:nvPr/>
        </p:nvSpPr>
        <p:spPr>
          <a:xfrm>
            <a:off x="381000" y="1276350"/>
            <a:ext cx="649537" cy="369332"/>
          </a:xfrm>
          <a:prstGeom prst="rect">
            <a:avLst/>
          </a:prstGeom>
          <a:noFill/>
        </p:spPr>
        <p:txBody>
          <a:bodyPr wrap="square" rtlCol="0">
            <a:spAutoFit/>
          </a:bodyPr>
          <a:lstStyle/>
          <a:p>
            <a:r>
              <a:rPr lang="en-US" dirty="0" smtClean="0"/>
              <a:t>Time</a:t>
            </a:r>
            <a:endParaRPr lang="en-US" dirty="0"/>
          </a:p>
        </p:txBody>
      </p:sp>
      <p:cxnSp>
        <p:nvCxnSpPr>
          <p:cNvPr id="27" name="Straight Arrow Connector 26"/>
          <p:cNvCxnSpPr/>
          <p:nvPr/>
        </p:nvCxnSpPr>
        <p:spPr>
          <a:xfrm flipV="1">
            <a:off x="990600" y="1415038"/>
            <a:ext cx="4953000" cy="3713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76400" y="1733550"/>
            <a:ext cx="533400" cy="461665"/>
          </a:xfrm>
          <a:prstGeom prst="rect">
            <a:avLst/>
          </a:prstGeom>
          <a:noFill/>
        </p:spPr>
        <p:txBody>
          <a:bodyPr wrap="square" rtlCol="0">
            <a:spAutoFit/>
          </a:bodyPr>
          <a:lstStyle/>
          <a:p>
            <a:r>
              <a:rPr lang="en-US" sz="2400" b="1" dirty="0" smtClean="0"/>
              <a:t>2D</a:t>
            </a:r>
            <a:endParaRPr lang="en-US" sz="2400" b="1" dirty="0"/>
          </a:p>
        </p:txBody>
      </p:sp>
      <p:sp>
        <p:nvSpPr>
          <p:cNvPr id="30" name="TextBox 29"/>
          <p:cNvSpPr txBox="1"/>
          <p:nvPr/>
        </p:nvSpPr>
        <p:spPr>
          <a:xfrm>
            <a:off x="1219200" y="2414885"/>
            <a:ext cx="838200" cy="461665"/>
          </a:xfrm>
          <a:prstGeom prst="rect">
            <a:avLst/>
          </a:prstGeom>
          <a:noFill/>
        </p:spPr>
        <p:txBody>
          <a:bodyPr wrap="square" rtlCol="0">
            <a:spAutoFit/>
          </a:bodyPr>
          <a:lstStyle/>
          <a:p>
            <a:r>
              <a:rPr lang="en-US" sz="2400" b="1" dirty="0" smtClean="0"/>
              <a:t>3D</a:t>
            </a:r>
            <a:endParaRPr lang="en-US" sz="2400" b="1" dirty="0"/>
          </a:p>
        </p:txBody>
      </p:sp>
      <p:sp>
        <p:nvSpPr>
          <p:cNvPr id="31" name="TextBox 30"/>
          <p:cNvSpPr txBox="1"/>
          <p:nvPr/>
        </p:nvSpPr>
        <p:spPr>
          <a:xfrm>
            <a:off x="1219200" y="3176885"/>
            <a:ext cx="1143000" cy="461665"/>
          </a:xfrm>
          <a:prstGeom prst="rect">
            <a:avLst/>
          </a:prstGeom>
          <a:noFill/>
        </p:spPr>
        <p:txBody>
          <a:bodyPr wrap="square" rtlCol="0">
            <a:spAutoFit/>
          </a:bodyPr>
          <a:lstStyle/>
          <a:p>
            <a:r>
              <a:rPr lang="en-US" sz="2400" b="1" dirty="0" smtClean="0"/>
              <a:t>3D+2D</a:t>
            </a:r>
            <a:endParaRPr lang="en-US" sz="2400" b="1" dirty="0"/>
          </a:p>
        </p:txBody>
      </p:sp>
      <p:sp>
        <p:nvSpPr>
          <p:cNvPr id="25" name="TextBox 24"/>
          <p:cNvSpPr txBox="1"/>
          <p:nvPr/>
        </p:nvSpPr>
        <p:spPr>
          <a:xfrm>
            <a:off x="6034024" y="1504950"/>
            <a:ext cx="2652776" cy="584775"/>
          </a:xfrm>
          <a:prstGeom prst="rect">
            <a:avLst/>
          </a:prstGeom>
          <a:noFill/>
        </p:spPr>
        <p:txBody>
          <a:bodyPr wrap="square" rtlCol="0">
            <a:spAutoFit/>
          </a:bodyPr>
          <a:lstStyle/>
          <a:p>
            <a:pPr algn="ctr"/>
            <a:r>
              <a:rPr lang="en-US" sz="3200" b="1" dirty="0" smtClean="0"/>
              <a:t>L + R+(1-R)</a:t>
            </a:r>
          </a:p>
        </p:txBody>
      </p:sp>
    </p:spTree>
    <p:extLst>
      <p:ext uri="{BB962C8B-B14F-4D97-AF65-F5344CB8AC3E}">
        <p14:creationId xmlns="" xmlns:p14="http://schemas.microsoft.com/office/powerpoint/2010/main" val="1224102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3D+2DTV</a:t>
            </a:r>
            <a:endParaRPr lang="en-US" dirty="0"/>
          </a:p>
        </p:txBody>
      </p:sp>
      <p:sp>
        <p:nvSpPr>
          <p:cNvPr id="14" name="Rectangle 13"/>
          <p:cNvSpPr/>
          <p:nvPr/>
        </p:nvSpPr>
        <p:spPr>
          <a:xfrm>
            <a:off x="5715000" y="1600200"/>
            <a:ext cx="3200400" cy="3143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9800" y="2228851"/>
            <a:ext cx="2667000" cy="1800225"/>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latin typeface="Courier New" pitchFamily="49" charset="0"/>
                <a:cs typeface="Courier New" pitchFamily="49" charset="0"/>
              </a:rPr>
              <a:t>L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smtClean="0">
              <a:solidFill>
                <a:schemeClr val="bg1"/>
              </a:solidFill>
              <a:latin typeface="Courier New" pitchFamily="49" charset="0"/>
              <a:cs typeface="Courier New" pitchFamily="49" charset="0"/>
            </a:endParaRPr>
          </a:p>
          <a:p>
            <a:endParaRPr lang="en-US" sz="2400" b="1" dirty="0">
              <a:solidFill>
                <a:schemeClr val="bg1"/>
              </a:solidFill>
              <a:latin typeface="Courier New" pitchFamily="49" charset="0"/>
              <a:cs typeface="Courier New" pitchFamily="49" charset="0"/>
            </a:endParaRPr>
          </a:p>
          <a:p>
            <a:r>
              <a:rPr lang="en-US" sz="2400" b="1" dirty="0" smtClean="0">
                <a:solidFill>
                  <a:schemeClr val="bg1"/>
                </a:solidFill>
                <a:latin typeface="Courier New" pitchFamily="49" charset="0"/>
                <a:cs typeface="Courier New" pitchFamily="49" charset="0"/>
              </a:rPr>
              <a:t>L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smtClean="0">
              <a:solidFill>
                <a:schemeClr val="bg1"/>
              </a:solidFill>
              <a:latin typeface="Courier New" pitchFamily="49" charset="0"/>
              <a:cs typeface="Courier New" pitchFamily="49" charset="0"/>
            </a:endParaRPr>
          </a:p>
          <a:p>
            <a:endParaRPr lang="en-US" sz="2400" b="1" dirty="0" smtClean="0">
              <a:solidFill>
                <a:schemeClr val="bg1"/>
              </a:solidFill>
              <a:latin typeface="Courier New" pitchFamily="49" charset="0"/>
              <a:cs typeface="Courier New" pitchFamily="49" charset="0"/>
            </a:endParaRPr>
          </a:p>
          <a:p>
            <a:r>
              <a:rPr lang="en-US" sz="2400" b="1" dirty="0" smtClean="0">
                <a:solidFill>
                  <a:schemeClr val="bg1"/>
                </a:solidFill>
                <a:latin typeface="Courier New" pitchFamily="49" charset="0"/>
                <a:cs typeface="Courier New" pitchFamily="49" charset="0"/>
              </a:rPr>
              <a:t>L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13" name="TextBox 12"/>
          <p:cNvSpPr txBox="1"/>
          <p:nvPr/>
        </p:nvSpPr>
        <p:spPr>
          <a:xfrm>
            <a:off x="5943600" y="4095750"/>
            <a:ext cx="2882520" cy="338554"/>
          </a:xfrm>
          <a:prstGeom prst="rect">
            <a:avLst/>
          </a:prstGeom>
          <a:noFill/>
        </p:spPr>
        <p:txBody>
          <a:bodyPr wrap="none" rtlCol="0">
            <a:spAutoFit/>
          </a:bodyPr>
          <a:lstStyle/>
          <a:p>
            <a:r>
              <a:rPr lang="en-US" sz="1600" b="1" dirty="0" smtClean="0"/>
              <a:t>As Seen Without Stereo Glasses</a:t>
            </a:r>
            <a:endParaRPr lang="en-US" sz="1600" b="1" dirty="0"/>
          </a:p>
        </p:txBody>
      </p:sp>
      <p:sp>
        <p:nvSpPr>
          <p:cNvPr id="18" name="Rectangle 17"/>
          <p:cNvSpPr/>
          <p:nvPr/>
        </p:nvSpPr>
        <p:spPr>
          <a:xfrm>
            <a:off x="2667000" y="1657350"/>
            <a:ext cx="30480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00" y="3116818"/>
            <a:ext cx="1143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L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16" name="Rectangle 15"/>
          <p:cNvSpPr/>
          <p:nvPr/>
        </p:nvSpPr>
        <p:spPr>
          <a:xfrm>
            <a:off x="3505200" y="3105150"/>
            <a:ext cx="1143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R </a:t>
            </a:r>
            <a:r>
              <a:rPr lang="en-US" sz="2400" b="1" dirty="0" err="1" smtClean="0">
                <a:solidFill>
                  <a:schemeClr val="bg1"/>
                </a:solidFill>
                <a:latin typeface="Courier New" pitchFamily="49" charset="0"/>
                <a:cs typeface="Courier New" pitchFamily="49" charset="0"/>
              </a:rPr>
              <a:t>R</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R</a:t>
            </a:r>
            <a:endParaRPr lang="en-US" sz="2400" b="1" dirty="0">
              <a:solidFill>
                <a:schemeClr val="bg1"/>
              </a:solidFill>
              <a:latin typeface="Courier New" pitchFamily="49" charset="0"/>
              <a:cs typeface="Courier New" pitchFamily="49" charset="0"/>
            </a:endParaRPr>
          </a:p>
        </p:txBody>
      </p:sp>
      <p:sp>
        <p:nvSpPr>
          <p:cNvPr id="17" name="Rectangle 16"/>
          <p:cNvSpPr/>
          <p:nvPr/>
        </p:nvSpPr>
        <p:spPr>
          <a:xfrm>
            <a:off x="4724400" y="3105150"/>
            <a:ext cx="1143000" cy="461665"/>
          </a:xfrm>
          <a:prstGeom prst="rect">
            <a:avLst/>
          </a:prstGeom>
          <a:solidFill>
            <a:schemeClr val="bg1"/>
          </a:solidFill>
          <a:ln>
            <a:solidFill>
              <a:schemeClr val="tx1"/>
            </a:solidFill>
          </a:ln>
        </p:spPr>
        <p:txBody>
          <a:bodyPr wrap="square">
            <a:spAutoFit/>
          </a:bodyPr>
          <a:lstStyle/>
          <a:p>
            <a:pPr algn="ctr"/>
            <a:r>
              <a:rPr lang="en-US" sz="2400" b="1" dirty="0" smtClean="0">
                <a:latin typeface="Courier New" pitchFamily="49" charset="0"/>
                <a:cs typeface="Courier New" pitchFamily="49" charset="0"/>
              </a:rPr>
              <a:t>R </a:t>
            </a:r>
            <a:r>
              <a:rPr lang="en-US" sz="2400" b="1" dirty="0" err="1" smtClean="0">
                <a:latin typeface="Courier New" pitchFamily="49" charset="0"/>
                <a:cs typeface="Courier New" pitchFamily="49" charset="0"/>
              </a:rPr>
              <a:t>R</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R</a:t>
            </a:r>
            <a:endParaRPr lang="en-US" sz="2400" b="1" dirty="0">
              <a:latin typeface="Courier New" pitchFamily="49" charset="0"/>
              <a:cs typeface="Courier New" pitchFamily="49" charset="0"/>
            </a:endParaRPr>
          </a:p>
        </p:txBody>
      </p:sp>
      <p:sp>
        <p:nvSpPr>
          <p:cNvPr id="21" name="Rectangle 20"/>
          <p:cNvSpPr/>
          <p:nvPr/>
        </p:nvSpPr>
        <p:spPr>
          <a:xfrm>
            <a:off x="2209800" y="3028950"/>
            <a:ext cx="3733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81000" y="1276350"/>
            <a:ext cx="649537" cy="369332"/>
          </a:xfrm>
          <a:prstGeom prst="rect">
            <a:avLst/>
          </a:prstGeom>
          <a:noFill/>
        </p:spPr>
        <p:txBody>
          <a:bodyPr wrap="square" rtlCol="0">
            <a:spAutoFit/>
          </a:bodyPr>
          <a:lstStyle/>
          <a:p>
            <a:r>
              <a:rPr lang="en-US" dirty="0" smtClean="0"/>
              <a:t>Time</a:t>
            </a:r>
            <a:endParaRPr lang="en-US" dirty="0"/>
          </a:p>
        </p:txBody>
      </p:sp>
      <p:cxnSp>
        <p:nvCxnSpPr>
          <p:cNvPr id="27" name="Straight Arrow Connector 26"/>
          <p:cNvCxnSpPr/>
          <p:nvPr/>
        </p:nvCxnSpPr>
        <p:spPr>
          <a:xfrm flipV="1">
            <a:off x="990600" y="1415038"/>
            <a:ext cx="4953000" cy="3713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219200" y="3176885"/>
            <a:ext cx="1143000" cy="461665"/>
          </a:xfrm>
          <a:prstGeom prst="rect">
            <a:avLst/>
          </a:prstGeom>
          <a:noFill/>
        </p:spPr>
        <p:txBody>
          <a:bodyPr wrap="square" rtlCol="0">
            <a:spAutoFit/>
          </a:bodyPr>
          <a:lstStyle/>
          <a:p>
            <a:r>
              <a:rPr lang="en-US" sz="2400" b="1" dirty="0" smtClean="0"/>
              <a:t>3D+2D</a:t>
            </a:r>
            <a:endParaRPr lang="en-US" sz="2400" b="1" dirty="0"/>
          </a:p>
        </p:txBody>
      </p:sp>
      <p:sp>
        <p:nvSpPr>
          <p:cNvPr id="28" name="Rectangle 27"/>
          <p:cNvSpPr/>
          <p:nvPr/>
        </p:nvSpPr>
        <p:spPr>
          <a:xfrm>
            <a:off x="2286000" y="3802618"/>
            <a:ext cx="1143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L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33" name="Rectangle 32"/>
          <p:cNvSpPr/>
          <p:nvPr/>
        </p:nvSpPr>
        <p:spPr>
          <a:xfrm>
            <a:off x="3505200" y="3790950"/>
            <a:ext cx="1143000" cy="461665"/>
          </a:xfrm>
          <a:prstGeom prst="rect">
            <a:avLst/>
          </a:prstGeom>
          <a:solidFill>
            <a:schemeClr val="tx1"/>
          </a:solidFill>
        </p:spPr>
        <p:txBody>
          <a:bodyPr wrap="square">
            <a:spAutoFit/>
          </a:bodyPr>
          <a:lstStyle/>
          <a:p>
            <a:pPr algn="ctr"/>
            <a:r>
              <a:rPr lang="en-US" sz="2400" b="1" dirty="0" smtClean="0">
                <a:solidFill>
                  <a:schemeClr val="tx1">
                    <a:lumMod val="75000"/>
                    <a:lumOff val="25000"/>
                  </a:schemeClr>
                </a:solidFill>
                <a:latin typeface="Courier New" pitchFamily="49" charset="0"/>
                <a:cs typeface="Courier New" pitchFamily="49" charset="0"/>
              </a:rPr>
              <a:t>R </a:t>
            </a:r>
            <a:r>
              <a:rPr lang="en-US" sz="2400" b="1" dirty="0" err="1" smtClean="0">
                <a:solidFill>
                  <a:schemeClr val="tx1">
                    <a:lumMod val="75000"/>
                    <a:lumOff val="25000"/>
                  </a:schemeClr>
                </a:solidFill>
                <a:latin typeface="Courier New" pitchFamily="49" charset="0"/>
                <a:cs typeface="Courier New" pitchFamily="49" charset="0"/>
              </a:rPr>
              <a:t>R</a:t>
            </a:r>
            <a:r>
              <a:rPr lang="en-US" sz="2400" b="1" dirty="0" smtClean="0">
                <a:solidFill>
                  <a:schemeClr val="tx1">
                    <a:lumMod val="75000"/>
                    <a:lumOff val="25000"/>
                  </a:schemeClr>
                </a:solidFill>
                <a:latin typeface="Courier New" pitchFamily="49" charset="0"/>
                <a:cs typeface="Courier New" pitchFamily="49" charset="0"/>
              </a:rPr>
              <a:t> </a:t>
            </a:r>
            <a:r>
              <a:rPr lang="en-US" sz="2400" b="1" dirty="0" err="1" smtClean="0">
                <a:solidFill>
                  <a:schemeClr val="tx1">
                    <a:lumMod val="75000"/>
                    <a:lumOff val="25000"/>
                  </a:schemeClr>
                </a:solidFill>
                <a:latin typeface="Courier New" pitchFamily="49" charset="0"/>
                <a:cs typeface="Courier New" pitchFamily="49" charset="0"/>
              </a:rPr>
              <a:t>R</a:t>
            </a:r>
            <a:endParaRPr lang="en-US" sz="2400" b="1" dirty="0">
              <a:solidFill>
                <a:schemeClr val="tx1">
                  <a:lumMod val="75000"/>
                  <a:lumOff val="25000"/>
                </a:schemeClr>
              </a:solidFill>
              <a:latin typeface="Courier New" pitchFamily="49" charset="0"/>
              <a:cs typeface="Courier New" pitchFamily="49" charset="0"/>
            </a:endParaRPr>
          </a:p>
        </p:txBody>
      </p:sp>
      <p:sp>
        <p:nvSpPr>
          <p:cNvPr id="34" name="Rectangle 33"/>
          <p:cNvSpPr/>
          <p:nvPr/>
        </p:nvSpPr>
        <p:spPr>
          <a:xfrm>
            <a:off x="4724400" y="3790950"/>
            <a:ext cx="1143000" cy="461665"/>
          </a:xfrm>
          <a:prstGeom prst="rect">
            <a:avLst/>
          </a:prstGeom>
          <a:solidFill>
            <a:schemeClr val="tx1">
              <a:lumMod val="85000"/>
              <a:lumOff val="15000"/>
            </a:schemeClr>
          </a:solidFill>
          <a:ln>
            <a:solidFill>
              <a:schemeClr val="tx1"/>
            </a:solidFill>
          </a:ln>
        </p:spPr>
        <p:txBody>
          <a:bodyPr wrap="square">
            <a:spAutoFit/>
          </a:bodyPr>
          <a:lstStyle/>
          <a:p>
            <a:pPr algn="ctr"/>
            <a:r>
              <a:rPr lang="en-US" sz="2400" b="1" dirty="0" smtClean="0">
                <a:latin typeface="Courier New" pitchFamily="49" charset="0"/>
                <a:cs typeface="Courier New" pitchFamily="49" charset="0"/>
              </a:rPr>
              <a:t>R </a:t>
            </a:r>
            <a:r>
              <a:rPr lang="en-US" sz="2400" b="1" dirty="0" err="1" smtClean="0">
                <a:latin typeface="Courier New" pitchFamily="49" charset="0"/>
                <a:cs typeface="Courier New" pitchFamily="49" charset="0"/>
              </a:rPr>
              <a:t>R</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R</a:t>
            </a:r>
            <a:endParaRPr lang="en-US" sz="2400" b="1" dirty="0">
              <a:latin typeface="Courier New" pitchFamily="49" charset="0"/>
              <a:cs typeface="Courier New" pitchFamily="49" charset="0"/>
            </a:endParaRPr>
          </a:p>
        </p:txBody>
      </p:sp>
      <p:sp>
        <p:nvSpPr>
          <p:cNvPr id="35" name="Rectangle 34"/>
          <p:cNvSpPr/>
          <p:nvPr/>
        </p:nvSpPr>
        <p:spPr>
          <a:xfrm>
            <a:off x="2209800" y="3714750"/>
            <a:ext cx="3733800" cy="609600"/>
          </a:xfrm>
          <a:prstGeom prst="rect">
            <a:avLst/>
          </a:prstGeom>
          <a:noFill/>
          <a:ln>
            <a:solidFill>
              <a:srgbClr val="0404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002308" y="1504950"/>
            <a:ext cx="2836892" cy="584775"/>
          </a:xfrm>
          <a:prstGeom prst="rect">
            <a:avLst/>
          </a:prstGeom>
          <a:noFill/>
        </p:spPr>
        <p:txBody>
          <a:bodyPr wrap="square" rtlCol="0">
            <a:spAutoFit/>
          </a:bodyPr>
          <a:lstStyle/>
          <a:p>
            <a:pPr algn="ctr"/>
            <a:r>
              <a:rPr lang="en-US" sz="3200" b="1" dirty="0" smtClean="0"/>
              <a:t>L + </a:t>
            </a:r>
            <a:r>
              <a:rPr lang="el-GR" sz="3200" b="1" dirty="0" smtClean="0"/>
              <a:t>α</a:t>
            </a:r>
            <a:r>
              <a:rPr lang="en-US" sz="3200" b="1" baseline="-25000" dirty="0" smtClean="0"/>
              <a:t>R</a:t>
            </a:r>
            <a:r>
              <a:rPr lang="en-US" sz="3200" b="1" dirty="0" smtClean="0"/>
              <a:t> [R+(1-R)]</a:t>
            </a:r>
          </a:p>
        </p:txBody>
      </p:sp>
      <p:sp>
        <p:nvSpPr>
          <p:cNvPr id="43" name="TextBox 42"/>
          <p:cNvSpPr txBox="1"/>
          <p:nvPr/>
        </p:nvSpPr>
        <p:spPr>
          <a:xfrm>
            <a:off x="1066800" y="3786485"/>
            <a:ext cx="1219200" cy="461665"/>
          </a:xfrm>
          <a:prstGeom prst="rect">
            <a:avLst/>
          </a:prstGeom>
          <a:noFill/>
        </p:spPr>
        <p:txBody>
          <a:bodyPr wrap="square" rtlCol="0">
            <a:spAutoFit/>
          </a:bodyPr>
          <a:lstStyle/>
          <a:p>
            <a:r>
              <a:rPr lang="en-US" sz="2400" b="1" dirty="0" smtClean="0"/>
              <a:t>Dimmer</a:t>
            </a:r>
            <a:endParaRPr lang="en-US" sz="2400" b="1" dirty="0"/>
          </a:p>
        </p:txBody>
      </p:sp>
      <p:pic>
        <p:nvPicPr>
          <p:cNvPr id="44" name="Picture 7" descr="http://littleshop.physics.colostate.edu/PulfrichMaterials/PulfrichGlasse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2971800" y="1581150"/>
            <a:ext cx="2811825" cy="13523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24102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3D+2DTV</a:t>
            </a:r>
            <a:endParaRPr lang="en-US" dirty="0"/>
          </a:p>
        </p:txBody>
      </p:sp>
      <p:sp>
        <p:nvSpPr>
          <p:cNvPr id="14" name="Rectangle 13"/>
          <p:cNvSpPr/>
          <p:nvPr/>
        </p:nvSpPr>
        <p:spPr>
          <a:xfrm>
            <a:off x="5715000" y="1600200"/>
            <a:ext cx="3200400" cy="3143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943600" y="4095750"/>
            <a:ext cx="2882520" cy="338554"/>
          </a:xfrm>
          <a:prstGeom prst="rect">
            <a:avLst/>
          </a:prstGeom>
          <a:noFill/>
        </p:spPr>
        <p:txBody>
          <a:bodyPr wrap="none" rtlCol="0">
            <a:spAutoFit/>
          </a:bodyPr>
          <a:lstStyle/>
          <a:p>
            <a:r>
              <a:rPr lang="en-US" sz="1600" b="1" dirty="0" smtClean="0"/>
              <a:t>As Seen Without Stereo Glasses</a:t>
            </a:r>
            <a:endParaRPr lang="en-US" sz="1600" b="1" dirty="0"/>
          </a:p>
        </p:txBody>
      </p:sp>
      <p:sp>
        <p:nvSpPr>
          <p:cNvPr id="18" name="Rectangle 17"/>
          <p:cNvSpPr/>
          <p:nvPr/>
        </p:nvSpPr>
        <p:spPr>
          <a:xfrm>
            <a:off x="2667000" y="1657350"/>
            <a:ext cx="30480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00" y="3116818"/>
            <a:ext cx="1143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L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16" name="Rectangle 15"/>
          <p:cNvSpPr/>
          <p:nvPr/>
        </p:nvSpPr>
        <p:spPr>
          <a:xfrm>
            <a:off x="3505200" y="3105150"/>
            <a:ext cx="1143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R </a:t>
            </a:r>
            <a:r>
              <a:rPr lang="en-US" sz="2400" b="1" dirty="0" err="1" smtClean="0">
                <a:solidFill>
                  <a:schemeClr val="bg1"/>
                </a:solidFill>
                <a:latin typeface="Courier New" pitchFamily="49" charset="0"/>
                <a:cs typeface="Courier New" pitchFamily="49" charset="0"/>
              </a:rPr>
              <a:t>R</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R</a:t>
            </a:r>
            <a:endParaRPr lang="en-US" sz="2400" b="1" dirty="0">
              <a:solidFill>
                <a:schemeClr val="bg1"/>
              </a:solidFill>
              <a:latin typeface="Courier New" pitchFamily="49" charset="0"/>
              <a:cs typeface="Courier New" pitchFamily="49" charset="0"/>
            </a:endParaRPr>
          </a:p>
        </p:txBody>
      </p:sp>
      <p:sp>
        <p:nvSpPr>
          <p:cNvPr id="17" name="Rectangle 16"/>
          <p:cNvSpPr/>
          <p:nvPr/>
        </p:nvSpPr>
        <p:spPr>
          <a:xfrm>
            <a:off x="4724400" y="3105150"/>
            <a:ext cx="1143000" cy="461665"/>
          </a:xfrm>
          <a:prstGeom prst="rect">
            <a:avLst/>
          </a:prstGeom>
          <a:solidFill>
            <a:schemeClr val="bg1"/>
          </a:solidFill>
          <a:ln>
            <a:solidFill>
              <a:schemeClr val="tx1"/>
            </a:solidFill>
          </a:ln>
        </p:spPr>
        <p:txBody>
          <a:bodyPr wrap="square">
            <a:spAutoFit/>
          </a:bodyPr>
          <a:lstStyle/>
          <a:p>
            <a:pPr algn="ctr"/>
            <a:r>
              <a:rPr lang="en-US" sz="2400" b="1" dirty="0" smtClean="0">
                <a:latin typeface="Courier New" pitchFamily="49" charset="0"/>
                <a:cs typeface="Courier New" pitchFamily="49" charset="0"/>
              </a:rPr>
              <a:t>R </a:t>
            </a:r>
            <a:r>
              <a:rPr lang="en-US" sz="2400" b="1" dirty="0" err="1" smtClean="0">
                <a:latin typeface="Courier New" pitchFamily="49" charset="0"/>
                <a:cs typeface="Courier New" pitchFamily="49" charset="0"/>
              </a:rPr>
              <a:t>R</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R</a:t>
            </a:r>
            <a:endParaRPr lang="en-US" sz="2400" b="1" dirty="0">
              <a:latin typeface="Courier New" pitchFamily="49" charset="0"/>
              <a:cs typeface="Courier New" pitchFamily="49" charset="0"/>
            </a:endParaRPr>
          </a:p>
        </p:txBody>
      </p:sp>
      <p:sp>
        <p:nvSpPr>
          <p:cNvPr id="21" name="Rectangle 20"/>
          <p:cNvSpPr/>
          <p:nvPr/>
        </p:nvSpPr>
        <p:spPr>
          <a:xfrm>
            <a:off x="2209800" y="3028950"/>
            <a:ext cx="3733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81000" y="1276350"/>
            <a:ext cx="649537" cy="369332"/>
          </a:xfrm>
          <a:prstGeom prst="rect">
            <a:avLst/>
          </a:prstGeom>
          <a:noFill/>
        </p:spPr>
        <p:txBody>
          <a:bodyPr wrap="square" rtlCol="0">
            <a:spAutoFit/>
          </a:bodyPr>
          <a:lstStyle/>
          <a:p>
            <a:r>
              <a:rPr lang="en-US" dirty="0" smtClean="0"/>
              <a:t>Time</a:t>
            </a:r>
            <a:endParaRPr lang="en-US" dirty="0"/>
          </a:p>
        </p:txBody>
      </p:sp>
      <p:cxnSp>
        <p:nvCxnSpPr>
          <p:cNvPr id="27" name="Straight Arrow Connector 26"/>
          <p:cNvCxnSpPr/>
          <p:nvPr/>
        </p:nvCxnSpPr>
        <p:spPr>
          <a:xfrm flipV="1">
            <a:off x="990600" y="1415038"/>
            <a:ext cx="4953000" cy="3713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219200" y="3176885"/>
            <a:ext cx="1143000" cy="461665"/>
          </a:xfrm>
          <a:prstGeom prst="rect">
            <a:avLst/>
          </a:prstGeom>
          <a:noFill/>
        </p:spPr>
        <p:txBody>
          <a:bodyPr wrap="square" rtlCol="0">
            <a:spAutoFit/>
          </a:bodyPr>
          <a:lstStyle/>
          <a:p>
            <a:r>
              <a:rPr lang="en-US" sz="2400" b="1" dirty="0" smtClean="0"/>
              <a:t>3D+2D</a:t>
            </a:r>
            <a:endParaRPr lang="en-US" sz="2400" b="1" dirty="0"/>
          </a:p>
        </p:txBody>
      </p:sp>
      <p:sp>
        <p:nvSpPr>
          <p:cNvPr id="28" name="Rectangle 27"/>
          <p:cNvSpPr/>
          <p:nvPr/>
        </p:nvSpPr>
        <p:spPr>
          <a:xfrm>
            <a:off x="2286000" y="3802618"/>
            <a:ext cx="1143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L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33" name="Rectangle 32"/>
          <p:cNvSpPr/>
          <p:nvPr/>
        </p:nvSpPr>
        <p:spPr>
          <a:xfrm>
            <a:off x="3505200" y="3790950"/>
            <a:ext cx="1143000" cy="461665"/>
          </a:xfrm>
          <a:prstGeom prst="rect">
            <a:avLst/>
          </a:prstGeom>
          <a:solidFill>
            <a:schemeClr val="tx1"/>
          </a:solidFill>
        </p:spPr>
        <p:txBody>
          <a:bodyPr wrap="square">
            <a:spAutoFit/>
          </a:bodyPr>
          <a:lstStyle/>
          <a:p>
            <a:pPr algn="ctr"/>
            <a:r>
              <a:rPr lang="en-US" sz="2400" b="1" dirty="0" smtClean="0">
                <a:solidFill>
                  <a:schemeClr val="tx1">
                    <a:lumMod val="75000"/>
                    <a:lumOff val="25000"/>
                  </a:schemeClr>
                </a:solidFill>
                <a:latin typeface="Courier New" pitchFamily="49" charset="0"/>
                <a:cs typeface="Courier New" pitchFamily="49" charset="0"/>
              </a:rPr>
              <a:t>R </a:t>
            </a:r>
            <a:r>
              <a:rPr lang="en-US" sz="2400" b="1" dirty="0" err="1" smtClean="0">
                <a:solidFill>
                  <a:schemeClr val="tx1">
                    <a:lumMod val="75000"/>
                    <a:lumOff val="25000"/>
                  </a:schemeClr>
                </a:solidFill>
                <a:latin typeface="Courier New" pitchFamily="49" charset="0"/>
                <a:cs typeface="Courier New" pitchFamily="49" charset="0"/>
              </a:rPr>
              <a:t>R</a:t>
            </a:r>
            <a:r>
              <a:rPr lang="en-US" sz="2400" b="1" dirty="0" smtClean="0">
                <a:solidFill>
                  <a:schemeClr val="tx1">
                    <a:lumMod val="75000"/>
                    <a:lumOff val="25000"/>
                  </a:schemeClr>
                </a:solidFill>
                <a:latin typeface="Courier New" pitchFamily="49" charset="0"/>
                <a:cs typeface="Courier New" pitchFamily="49" charset="0"/>
              </a:rPr>
              <a:t> </a:t>
            </a:r>
            <a:r>
              <a:rPr lang="en-US" sz="2400" b="1" dirty="0" err="1" smtClean="0">
                <a:solidFill>
                  <a:schemeClr val="tx1">
                    <a:lumMod val="75000"/>
                    <a:lumOff val="25000"/>
                  </a:schemeClr>
                </a:solidFill>
                <a:latin typeface="Courier New" pitchFamily="49" charset="0"/>
                <a:cs typeface="Courier New" pitchFamily="49" charset="0"/>
              </a:rPr>
              <a:t>R</a:t>
            </a:r>
            <a:endParaRPr lang="en-US" sz="2400" b="1" dirty="0">
              <a:solidFill>
                <a:schemeClr val="tx1">
                  <a:lumMod val="75000"/>
                  <a:lumOff val="25000"/>
                </a:schemeClr>
              </a:solidFill>
              <a:latin typeface="Courier New" pitchFamily="49" charset="0"/>
              <a:cs typeface="Courier New" pitchFamily="49" charset="0"/>
            </a:endParaRPr>
          </a:p>
        </p:txBody>
      </p:sp>
      <p:sp>
        <p:nvSpPr>
          <p:cNvPr id="34" name="Rectangle 33"/>
          <p:cNvSpPr/>
          <p:nvPr/>
        </p:nvSpPr>
        <p:spPr>
          <a:xfrm>
            <a:off x="4724400" y="3790950"/>
            <a:ext cx="1143000" cy="461665"/>
          </a:xfrm>
          <a:prstGeom prst="rect">
            <a:avLst/>
          </a:prstGeom>
          <a:solidFill>
            <a:schemeClr val="tx1">
              <a:lumMod val="85000"/>
              <a:lumOff val="15000"/>
            </a:schemeClr>
          </a:solidFill>
          <a:ln>
            <a:solidFill>
              <a:schemeClr val="tx1"/>
            </a:solidFill>
          </a:ln>
        </p:spPr>
        <p:txBody>
          <a:bodyPr wrap="square">
            <a:spAutoFit/>
          </a:bodyPr>
          <a:lstStyle/>
          <a:p>
            <a:pPr algn="ctr"/>
            <a:r>
              <a:rPr lang="en-US" sz="2400" b="1" dirty="0" smtClean="0">
                <a:latin typeface="Courier New" pitchFamily="49" charset="0"/>
                <a:cs typeface="Courier New" pitchFamily="49" charset="0"/>
              </a:rPr>
              <a:t>R </a:t>
            </a:r>
            <a:r>
              <a:rPr lang="en-US" sz="2400" b="1" dirty="0" err="1" smtClean="0">
                <a:latin typeface="Courier New" pitchFamily="49" charset="0"/>
                <a:cs typeface="Courier New" pitchFamily="49" charset="0"/>
              </a:rPr>
              <a:t>R</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R</a:t>
            </a:r>
            <a:endParaRPr lang="en-US" sz="2400" b="1" dirty="0">
              <a:latin typeface="Courier New" pitchFamily="49" charset="0"/>
              <a:cs typeface="Courier New" pitchFamily="49" charset="0"/>
            </a:endParaRPr>
          </a:p>
        </p:txBody>
      </p:sp>
      <p:sp>
        <p:nvSpPr>
          <p:cNvPr id="35" name="Rectangle 34"/>
          <p:cNvSpPr/>
          <p:nvPr/>
        </p:nvSpPr>
        <p:spPr>
          <a:xfrm>
            <a:off x="2209800" y="3714750"/>
            <a:ext cx="3733800" cy="609600"/>
          </a:xfrm>
          <a:prstGeom prst="rect">
            <a:avLst/>
          </a:prstGeom>
          <a:noFill/>
          <a:ln>
            <a:solidFill>
              <a:srgbClr val="0404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066800" y="3786485"/>
            <a:ext cx="1219200" cy="461665"/>
          </a:xfrm>
          <a:prstGeom prst="rect">
            <a:avLst/>
          </a:prstGeom>
          <a:noFill/>
        </p:spPr>
        <p:txBody>
          <a:bodyPr wrap="square" rtlCol="0">
            <a:spAutoFit/>
          </a:bodyPr>
          <a:lstStyle/>
          <a:p>
            <a:r>
              <a:rPr lang="en-US" sz="2400" b="1" dirty="0" smtClean="0"/>
              <a:t>Dimmer</a:t>
            </a:r>
            <a:endParaRPr lang="en-US" sz="2400" b="1" dirty="0"/>
          </a:p>
        </p:txBody>
      </p:sp>
      <p:sp>
        <p:nvSpPr>
          <p:cNvPr id="37" name="TextBox 36"/>
          <p:cNvSpPr txBox="1"/>
          <p:nvPr/>
        </p:nvSpPr>
        <p:spPr>
          <a:xfrm>
            <a:off x="76200" y="4472285"/>
            <a:ext cx="2209800" cy="461665"/>
          </a:xfrm>
          <a:prstGeom prst="rect">
            <a:avLst/>
          </a:prstGeom>
          <a:noFill/>
        </p:spPr>
        <p:txBody>
          <a:bodyPr wrap="square" rtlCol="0">
            <a:spAutoFit/>
          </a:bodyPr>
          <a:lstStyle/>
          <a:p>
            <a:pPr algn="r"/>
            <a:r>
              <a:rPr lang="en-US" sz="2400" b="1" dirty="0" smtClean="0"/>
              <a:t>Variable-Length</a:t>
            </a:r>
            <a:endParaRPr lang="en-US" sz="2400" b="1" dirty="0"/>
          </a:p>
        </p:txBody>
      </p:sp>
      <p:sp>
        <p:nvSpPr>
          <p:cNvPr id="38" name="Rectangle 37"/>
          <p:cNvSpPr/>
          <p:nvPr/>
        </p:nvSpPr>
        <p:spPr>
          <a:xfrm>
            <a:off x="2286000" y="4488418"/>
            <a:ext cx="1905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L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39" name="Rectangle 38"/>
          <p:cNvSpPr/>
          <p:nvPr/>
        </p:nvSpPr>
        <p:spPr>
          <a:xfrm>
            <a:off x="4267200" y="4476750"/>
            <a:ext cx="762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R </a:t>
            </a:r>
            <a:r>
              <a:rPr lang="en-US" sz="2400" b="1" dirty="0" err="1" smtClean="0">
                <a:solidFill>
                  <a:schemeClr val="bg1"/>
                </a:solidFill>
                <a:latin typeface="Courier New" pitchFamily="49" charset="0"/>
                <a:cs typeface="Courier New" pitchFamily="49" charset="0"/>
              </a:rPr>
              <a:t>R</a:t>
            </a:r>
            <a:endParaRPr lang="en-US" sz="2400" b="1" dirty="0">
              <a:solidFill>
                <a:schemeClr val="bg1"/>
              </a:solidFill>
              <a:latin typeface="Courier New" pitchFamily="49" charset="0"/>
              <a:cs typeface="Courier New" pitchFamily="49" charset="0"/>
            </a:endParaRPr>
          </a:p>
        </p:txBody>
      </p:sp>
      <p:sp>
        <p:nvSpPr>
          <p:cNvPr id="40" name="Rectangle 39"/>
          <p:cNvSpPr/>
          <p:nvPr/>
        </p:nvSpPr>
        <p:spPr>
          <a:xfrm>
            <a:off x="5105400" y="4476750"/>
            <a:ext cx="762000" cy="461665"/>
          </a:xfrm>
          <a:prstGeom prst="rect">
            <a:avLst/>
          </a:prstGeom>
          <a:solidFill>
            <a:schemeClr val="bg1"/>
          </a:solidFill>
          <a:ln>
            <a:solidFill>
              <a:schemeClr val="tx1"/>
            </a:solidFill>
          </a:ln>
        </p:spPr>
        <p:txBody>
          <a:bodyPr wrap="square">
            <a:spAutoFit/>
          </a:bodyPr>
          <a:lstStyle/>
          <a:p>
            <a:pPr algn="ctr"/>
            <a:r>
              <a:rPr lang="en-US" sz="2400" b="1" dirty="0" smtClean="0">
                <a:latin typeface="Courier New" pitchFamily="49" charset="0"/>
                <a:cs typeface="Courier New" pitchFamily="49" charset="0"/>
              </a:rPr>
              <a:t>R </a:t>
            </a:r>
            <a:r>
              <a:rPr lang="en-US" sz="2400" b="1" dirty="0" err="1" smtClean="0">
                <a:latin typeface="Courier New" pitchFamily="49" charset="0"/>
                <a:cs typeface="Courier New" pitchFamily="49" charset="0"/>
              </a:rPr>
              <a:t>R</a:t>
            </a:r>
            <a:endParaRPr lang="en-US" sz="2400" b="1" dirty="0">
              <a:latin typeface="Courier New" pitchFamily="49" charset="0"/>
              <a:cs typeface="Courier New" pitchFamily="49" charset="0"/>
            </a:endParaRPr>
          </a:p>
        </p:txBody>
      </p:sp>
      <p:sp>
        <p:nvSpPr>
          <p:cNvPr id="41" name="Rectangle 40"/>
          <p:cNvSpPr/>
          <p:nvPr/>
        </p:nvSpPr>
        <p:spPr>
          <a:xfrm>
            <a:off x="2209800" y="4400550"/>
            <a:ext cx="3733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019800" y="2228851"/>
            <a:ext cx="2667000" cy="1800225"/>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latin typeface="Courier New" pitchFamily="49" charset="0"/>
                <a:cs typeface="Courier New" pitchFamily="49" charset="0"/>
              </a:rPr>
              <a:t>L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smtClean="0">
              <a:solidFill>
                <a:schemeClr val="bg1"/>
              </a:solidFill>
              <a:latin typeface="Courier New" pitchFamily="49" charset="0"/>
              <a:cs typeface="Courier New" pitchFamily="49" charset="0"/>
            </a:endParaRPr>
          </a:p>
          <a:p>
            <a:endParaRPr lang="en-US" sz="2400" b="1" dirty="0">
              <a:solidFill>
                <a:schemeClr val="bg1"/>
              </a:solidFill>
              <a:latin typeface="Courier New" pitchFamily="49" charset="0"/>
              <a:cs typeface="Courier New" pitchFamily="49" charset="0"/>
            </a:endParaRPr>
          </a:p>
          <a:p>
            <a:r>
              <a:rPr lang="en-US" sz="2400" b="1" dirty="0" smtClean="0">
                <a:solidFill>
                  <a:schemeClr val="bg1"/>
                </a:solidFill>
                <a:latin typeface="Courier New" pitchFamily="49" charset="0"/>
                <a:cs typeface="Courier New" pitchFamily="49" charset="0"/>
              </a:rPr>
              <a:t>L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smtClean="0">
              <a:solidFill>
                <a:schemeClr val="bg1"/>
              </a:solidFill>
              <a:latin typeface="Courier New" pitchFamily="49" charset="0"/>
              <a:cs typeface="Courier New" pitchFamily="49" charset="0"/>
            </a:endParaRPr>
          </a:p>
          <a:p>
            <a:endParaRPr lang="en-US" sz="2400" b="1" dirty="0" smtClean="0">
              <a:solidFill>
                <a:schemeClr val="bg1"/>
              </a:solidFill>
              <a:latin typeface="Courier New" pitchFamily="49" charset="0"/>
              <a:cs typeface="Courier New" pitchFamily="49" charset="0"/>
            </a:endParaRPr>
          </a:p>
          <a:p>
            <a:r>
              <a:rPr lang="en-US" sz="2400" b="1" dirty="0" smtClean="0">
                <a:solidFill>
                  <a:schemeClr val="bg1"/>
                </a:solidFill>
                <a:latin typeface="Courier New" pitchFamily="49" charset="0"/>
                <a:cs typeface="Courier New" pitchFamily="49" charset="0"/>
              </a:rPr>
              <a:t>L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30" name="TextBox 29"/>
          <p:cNvSpPr txBox="1"/>
          <p:nvPr/>
        </p:nvSpPr>
        <p:spPr>
          <a:xfrm>
            <a:off x="6002308" y="1504950"/>
            <a:ext cx="2836892" cy="584775"/>
          </a:xfrm>
          <a:prstGeom prst="rect">
            <a:avLst/>
          </a:prstGeom>
          <a:noFill/>
        </p:spPr>
        <p:txBody>
          <a:bodyPr wrap="square" rtlCol="0">
            <a:spAutoFit/>
          </a:bodyPr>
          <a:lstStyle/>
          <a:p>
            <a:pPr algn="ctr"/>
            <a:r>
              <a:rPr lang="en-US" sz="3200" b="1" dirty="0" smtClean="0"/>
              <a:t>L + </a:t>
            </a:r>
            <a:r>
              <a:rPr lang="el-GR" sz="3200" b="1" dirty="0" smtClean="0"/>
              <a:t>α</a:t>
            </a:r>
            <a:r>
              <a:rPr lang="en-US" sz="3200" b="1" baseline="-25000" dirty="0" smtClean="0"/>
              <a:t>R</a:t>
            </a:r>
            <a:r>
              <a:rPr lang="en-US" sz="3200" b="1" dirty="0" smtClean="0"/>
              <a:t> [R+(1-R)]</a:t>
            </a:r>
          </a:p>
        </p:txBody>
      </p:sp>
      <p:pic>
        <p:nvPicPr>
          <p:cNvPr id="32" name="Picture 7" descr="http://littleshop.physics.colostate.edu/PulfrichMaterials/PulfrichGlasse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2971800" y="1581150"/>
            <a:ext cx="2811825" cy="13523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24102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7" descr="http://littleshop.physics.colostate.edu/PulfrichMaterials/PulfrichGlasse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2971800" y="1581150"/>
            <a:ext cx="2811825" cy="135231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3D+2DTV</a:t>
            </a:r>
            <a:endParaRPr lang="en-US" dirty="0"/>
          </a:p>
        </p:txBody>
      </p:sp>
      <p:sp>
        <p:nvSpPr>
          <p:cNvPr id="26" name="TextBox 25"/>
          <p:cNvSpPr txBox="1"/>
          <p:nvPr/>
        </p:nvSpPr>
        <p:spPr>
          <a:xfrm>
            <a:off x="381000" y="1276350"/>
            <a:ext cx="649537" cy="369332"/>
          </a:xfrm>
          <a:prstGeom prst="rect">
            <a:avLst/>
          </a:prstGeom>
          <a:noFill/>
        </p:spPr>
        <p:txBody>
          <a:bodyPr wrap="square" rtlCol="0">
            <a:spAutoFit/>
          </a:bodyPr>
          <a:lstStyle/>
          <a:p>
            <a:r>
              <a:rPr lang="en-US" dirty="0" smtClean="0"/>
              <a:t>Time</a:t>
            </a:r>
            <a:endParaRPr lang="en-US" dirty="0"/>
          </a:p>
        </p:txBody>
      </p:sp>
      <p:cxnSp>
        <p:nvCxnSpPr>
          <p:cNvPr id="27" name="Straight Arrow Connector 26"/>
          <p:cNvCxnSpPr/>
          <p:nvPr/>
        </p:nvCxnSpPr>
        <p:spPr>
          <a:xfrm flipV="1">
            <a:off x="990600" y="1415038"/>
            <a:ext cx="4953000" cy="3713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6200" y="4472285"/>
            <a:ext cx="2209800" cy="461665"/>
          </a:xfrm>
          <a:prstGeom prst="rect">
            <a:avLst/>
          </a:prstGeom>
          <a:noFill/>
        </p:spPr>
        <p:txBody>
          <a:bodyPr wrap="square" rtlCol="0">
            <a:spAutoFit/>
          </a:bodyPr>
          <a:lstStyle/>
          <a:p>
            <a:pPr algn="r"/>
            <a:r>
              <a:rPr lang="en-US" sz="2400" b="1" dirty="0" smtClean="0"/>
              <a:t>Variable-Length</a:t>
            </a:r>
            <a:endParaRPr lang="en-US" sz="2400" b="1" dirty="0"/>
          </a:p>
        </p:txBody>
      </p:sp>
      <p:sp>
        <p:nvSpPr>
          <p:cNvPr id="38" name="Rectangle 37"/>
          <p:cNvSpPr/>
          <p:nvPr/>
        </p:nvSpPr>
        <p:spPr>
          <a:xfrm>
            <a:off x="2286000" y="4488418"/>
            <a:ext cx="1905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L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39" name="Rectangle 38"/>
          <p:cNvSpPr/>
          <p:nvPr/>
        </p:nvSpPr>
        <p:spPr>
          <a:xfrm>
            <a:off x="4267200" y="4476750"/>
            <a:ext cx="762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R </a:t>
            </a:r>
            <a:r>
              <a:rPr lang="en-US" sz="2400" b="1" dirty="0" err="1" smtClean="0">
                <a:solidFill>
                  <a:schemeClr val="bg1"/>
                </a:solidFill>
                <a:latin typeface="Courier New" pitchFamily="49" charset="0"/>
                <a:cs typeface="Courier New" pitchFamily="49" charset="0"/>
              </a:rPr>
              <a:t>R</a:t>
            </a:r>
            <a:endParaRPr lang="en-US" sz="2400" b="1" dirty="0">
              <a:solidFill>
                <a:schemeClr val="bg1"/>
              </a:solidFill>
              <a:latin typeface="Courier New" pitchFamily="49" charset="0"/>
              <a:cs typeface="Courier New" pitchFamily="49" charset="0"/>
            </a:endParaRPr>
          </a:p>
        </p:txBody>
      </p:sp>
      <p:sp>
        <p:nvSpPr>
          <p:cNvPr id="40" name="Rectangle 39"/>
          <p:cNvSpPr/>
          <p:nvPr/>
        </p:nvSpPr>
        <p:spPr>
          <a:xfrm>
            <a:off x="5105400" y="4476750"/>
            <a:ext cx="762000" cy="461665"/>
          </a:xfrm>
          <a:prstGeom prst="rect">
            <a:avLst/>
          </a:prstGeom>
          <a:solidFill>
            <a:schemeClr val="bg1"/>
          </a:solidFill>
          <a:ln>
            <a:solidFill>
              <a:schemeClr val="tx1"/>
            </a:solidFill>
          </a:ln>
        </p:spPr>
        <p:txBody>
          <a:bodyPr wrap="square">
            <a:spAutoFit/>
          </a:bodyPr>
          <a:lstStyle/>
          <a:p>
            <a:pPr algn="ctr"/>
            <a:r>
              <a:rPr lang="en-US" sz="2400" b="1" dirty="0" smtClean="0">
                <a:latin typeface="Courier New" pitchFamily="49" charset="0"/>
                <a:cs typeface="Courier New" pitchFamily="49" charset="0"/>
              </a:rPr>
              <a:t>R </a:t>
            </a:r>
            <a:r>
              <a:rPr lang="en-US" sz="2400" b="1" dirty="0" err="1" smtClean="0">
                <a:latin typeface="Courier New" pitchFamily="49" charset="0"/>
                <a:cs typeface="Courier New" pitchFamily="49" charset="0"/>
              </a:rPr>
              <a:t>R</a:t>
            </a:r>
            <a:endParaRPr lang="en-US" sz="2400" b="1" dirty="0">
              <a:latin typeface="Courier New" pitchFamily="49" charset="0"/>
              <a:cs typeface="Courier New" pitchFamily="49" charset="0"/>
            </a:endParaRPr>
          </a:p>
        </p:txBody>
      </p:sp>
      <p:sp>
        <p:nvSpPr>
          <p:cNvPr id="41" name="Rectangle 40"/>
          <p:cNvSpPr/>
          <p:nvPr/>
        </p:nvSpPr>
        <p:spPr>
          <a:xfrm>
            <a:off x="2209800" y="4400550"/>
            <a:ext cx="3733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002308" y="1504950"/>
            <a:ext cx="2836892" cy="584775"/>
          </a:xfrm>
          <a:prstGeom prst="rect">
            <a:avLst/>
          </a:prstGeom>
          <a:noFill/>
        </p:spPr>
        <p:txBody>
          <a:bodyPr wrap="square" rtlCol="0">
            <a:spAutoFit/>
          </a:bodyPr>
          <a:lstStyle/>
          <a:p>
            <a:pPr algn="ctr"/>
            <a:r>
              <a:rPr lang="en-US" sz="3200" b="1" dirty="0" smtClean="0"/>
              <a:t>L + </a:t>
            </a:r>
            <a:r>
              <a:rPr lang="el-GR" sz="3200" b="1" dirty="0" smtClean="0"/>
              <a:t>α</a:t>
            </a:r>
            <a:r>
              <a:rPr lang="en-US" sz="3200" b="1" baseline="-25000" dirty="0" smtClean="0"/>
              <a:t>R</a:t>
            </a:r>
            <a:r>
              <a:rPr lang="en-US" sz="3200" b="1" dirty="0" smtClean="0"/>
              <a:t> [R+(1-R)]</a:t>
            </a:r>
          </a:p>
        </p:txBody>
      </p:sp>
      <p:cxnSp>
        <p:nvCxnSpPr>
          <p:cNvPr id="43" name="Straight Connector 42"/>
          <p:cNvCxnSpPr/>
          <p:nvPr/>
        </p:nvCxnSpPr>
        <p:spPr>
          <a:xfrm>
            <a:off x="2362200" y="4171950"/>
            <a:ext cx="1752600" cy="0"/>
          </a:xfrm>
          <a:prstGeom prst="line">
            <a:avLst/>
          </a:prstGeom>
          <a:ln w="5715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67200" y="4171950"/>
            <a:ext cx="685800" cy="0"/>
          </a:xfrm>
          <a:prstGeom prst="line">
            <a:avLst/>
          </a:prstGeom>
          <a:ln w="5715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4343400" y="2038350"/>
            <a:ext cx="2438400" cy="19050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5410200" y="2876550"/>
            <a:ext cx="3505200" cy="609600"/>
            <a:chOff x="381000" y="4248150"/>
            <a:chExt cx="3505200" cy="609600"/>
          </a:xfrm>
        </p:grpSpPr>
        <p:sp>
          <p:nvSpPr>
            <p:cNvPr id="59" name="TextBox 58"/>
            <p:cNvSpPr txBox="1"/>
            <p:nvPr/>
          </p:nvSpPr>
          <p:spPr>
            <a:xfrm>
              <a:off x="381000" y="4319885"/>
              <a:ext cx="1981200" cy="461665"/>
            </a:xfrm>
            <a:prstGeom prst="rect">
              <a:avLst/>
            </a:prstGeom>
            <a:noFill/>
          </p:spPr>
          <p:txBody>
            <a:bodyPr wrap="square" rtlCol="0">
              <a:spAutoFit/>
            </a:bodyPr>
            <a:lstStyle/>
            <a:p>
              <a:r>
                <a:rPr lang="el-GR" sz="2400" b="1" dirty="0" smtClean="0"/>
                <a:t>α</a:t>
              </a:r>
              <a:r>
                <a:rPr lang="en-US" sz="2400" b="1" baseline="-25000" dirty="0" smtClean="0"/>
                <a:t>R</a:t>
              </a:r>
              <a:r>
                <a:rPr lang="en-US" sz="2400" b="1" dirty="0" smtClean="0"/>
                <a:t>= </a:t>
              </a:r>
              <a:endParaRPr lang="en-US" sz="2400" b="1" dirty="0"/>
            </a:p>
          </p:txBody>
        </p:sp>
        <p:sp>
          <p:nvSpPr>
            <p:cNvPr id="60" name="TextBox 59"/>
            <p:cNvSpPr txBox="1"/>
            <p:nvPr/>
          </p:nvSpPr>
          <p:spPr>
            <a:xfrm>
              <a:off x="931160" y="4248150"/>
              <a:ext cx="2955040" cy="338554"/>
            </a:xfrm>
            <a:prstGeom prst="rect">
              <a:avLst/>
            </a:prstGeom>
            <a:noFill/>
          </p:spPr>
          <p:txBody>
            <a:bodyPr wrap="none" rtlCol="0">
              <a:spAutoFit/>
            </a:bodyPr>
            <a:lstStyle/>
            <a:p>
              <a:r>
                <a:rPr lang="en-US" sz="1600" b="1" dirty="0" smtClean="0"/>
                <a:t>Brightness of Right Stereo Image</a:t>
              </a:r>
              <a:endParaRPr lang="en-US" sz="1600" b="1" dirty="0"/>
            </a:p>
          </p:txBody>
        </p:sp>
        <p:sp>
          <p:nvSpPr>
            <p:cNvPr id="61" name="TextBox 60"/>
            <p:cNvSpPr txBox="1"/>
            <p:nvPr/>
          </p:nvSpPr>
          <p:spPr>
            <a:xfrm>
              <a:off x="990600" y="4519196"/>
              <a:ext cx="2836867" cy="338554"/>
            </a:xfrm>
            <a:prstGeom prst="rect">
              <a:avLst/>
            </a:prstGeom>
            <a:noFill/>
          </p:spPr>
          <p:txBody>
            <a:bodyPr wrap="none" rtlCol="0">
              <a:spAutoFit/>
            </a:bodyPr>
            <a:lstStyle/>
            <a:p>
              <a:r>
                <a:rPr lang="en-US" sz="1600" b="1" dirty="0" smtClean="0"/>
                <a:t>Brightness of Left Stereo Image</a:t>
              </a:r>
              <a:endParaRPr lang="en-US" sz="1600" b="1" dirty="0"/>
            </a:p>
          </p:txBody>
        </p:sp>
        <p:cxnSp>
          <p:nvCxnSpPr>
            <p:cNvPr id="62" name="Straight Connector 61"/>
            <p:cNvCxnSpPr/>
            <p:nvPr/>
          </p:nvCxnSpPr>
          <p:spPr>
            <a:xfrm>
              <a:off x="990600" y="4564618"/>
              <a:ext cx="2819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224102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5" descr="C:\Users\Steve\Desktop\brightness_analysis.ep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27588" y="900112"/>
            <a:ext cx="6783212" cy="361473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600" dirty="0"/>
              <a:t>Darkest and Brightest Pixel of 2D Image</a:t>
            </a:r>
            <a:endParaRPr lang="en-US" sz="2400" dirty="0"/>
          </a:p>
        </p:txBody>
      </p:sp>
      <p:sp>
        <p:nvSpPr>
          <p:cNvPr id="13" name="TextBox 12"/>
          <p:cNvSpPr txBox="1"/>
          <p:nvPr/>
        </p:nvSpPr>
        <p:spPr>
          <a:xfrm>
            <a:off x="6797739" y="3700417"/>
            <a:ext cx="1560042" cy="400110"/>
          </a:xfrm>
          <a:prstGeom prst="rect">
            <a:avLst/>
          </a:prstGeom>
          <a:noFill/>
        </p:spPr>
        <p:txBody>
          <a:bodyPr wrap="none" rtlCol="0">
            <a:spAutoFit/>
          </a:bodyPr>
          <a:lstStyle/>
          <a:p>
            <a:r>
              <a:rPr lang="en-US" sz="2000" b="1" dirty="0" smtClean="0"/>
              <a:t>Darkest Pixel</a:t>
            </a:r>
            <a:endParaRPr lang="en-US" sz="2000" b="1" dirty="0"/>
          </a:p>
        </p:txBody>
      </p:sp>
      <p:sp>
        <p:nvSpPr>
          <p:cNvPr id="14" name="TextBox 13"/>
          <p:cNvSpPr txBox="1"/>
          <p:nvPr/>
        </p:nvSpPr>
        <p:spPr>
          <a:xfrm>
            <a:off x="6758271" y="2647950"/>
            <a:ext cx="1774717" cy="707886"/>
          </a:xfrm>
          <a:prstGeom prst="rect">
            <a:avLst/>
          </a:prstGeom>
          <a:noFill/>
        </p:spPr>
        <p:txBody>
          <a:bodyPr wrap="none" rtlCol="0">
            <a:spAutoFit/>
          </a:bodyPr>
          <a:lstStyle/>
          <a:p>
            <a:r>
              <a:rPr lang="en-US" sz="2000" b="1" dirty="0" smtClean="0">
                <a:solidFill>
                  <a:srgbClr val="0404AC"/>
                </a:solidFill>
              </a:rPr>
              <a:t>Brightest Pixel:</a:t>
            </a:r>
          </a:p>
          <a:p>
            <a:r>
              <a:rPr lang="en-US" sz="2000" b="1" dirty="0" smtClean="0">
                <a:solidFill>
                  <a:srgbClr val="0404AC"/>
                </a:solidFill>
              </a:rPr>
              <a:t>Equal Length</a:t>
            </a:r>
            <a:endParaRPr lang="en-US" sz="2000" b="1" dirty="0">
              <a:solidFill>
                <a:srgbClr val="0404AC"/>
              </a:solidFill>
            </a:endParaRPr>
          </a:p>
        </p:txBody>
      </p:sp>
      <p:sp>
        <p:nvSpPr>
          <p:cNvPr id="15" name="TextBox 14"/>
          <p:cNvSpPr txBox="1"/>
          <p:nvPr/>
        </p:nvSpPr>
        <p:spPr>
          <a:xfrm>
            <a:off x="6670302" y="1257300"/>
            <a:ext cx="1840568" cy="707886"/>
          </a:xfrm>
          <a:prstGeom prst="rect">
            <a:avLst/>
          </a:prstGeom>
          <a:noFill/>
        </p:spPr>
        <p:txBody>
          <a:bodyPr wrap="none" rtlCol="0">
            <a:spAutoFit/>
          </a:bodyPr>
          <a:lstStyle/>
          <a:p>
            <a:r>
              <a:rPr lang="en-US" sz="2000" b="1" dirty="0" smtClean="0">
                <a:solidFill>
                  <a:srgbClr val="FF0000"/>
                </a:solidFill>
              </a:rPr>
              <a:t>Brightest Pixel:</a:t>
            </a:r>
          </a:p>
          <a:p>
            <a:r>
              <a:rPr lang="en-US" sz="2000" b="1" dirty="0" smtClean="0">
                <a:solidFill>
                  <a:srgbClr val="FF0000"/>
                </a:solidFill>
              </a:rPr>
              <a:t>Variable Length</a:t>
            </a:r>
            <a:endParaRPr lang="en-US" sz="2000" b="1" dirty="0">
              <a:solidFill>
                <a:srgbClr val="FF0000"/>
              </a:solidFill>
            </a:endParaRPr>
          </a:p>
        </p:txBody>
      </p:sp>
      <p:sp>
        <p:nvSpPr>
          <p:cNvPr id="16" name="TextBox 15"/>
          <p:cNvSpPr txBox="1"/>
          <p:nvPr/>
        </p:nvSpPr>
        <p:spPr>
          <a:xfrm rot="16200000">
            <a:off x="3589858" y="2565144"/>
            <a:ext cx="1745863" cy="523220"/>
          </a:xfrm>
          <a:prstGeom prst="rect">
            <a:avLst/>
          </a:prstGeom>
          <a:noFill/>
        </p:spPr>
        <p:txBody>
          <a:bodyPr wrap="none" rtlCol="0">
            <a:spAutoFit/>
          </a:bodyPr>
          <a:lstStyle/>
          <a:p>
            <a:r>
              <a:rPr lang="en-US" sz="2800" b="1" dirty="0" smtClean="0"/>
              <a:t>Brightness</a:t>
            </a:r>
            <a:endParaRPr lang="en-US" sz="2800" b="1" dirty="0"/>
          </a:p>
        </p:txBody>
      </p:sp>
      <p:sp>
        <p:nvSpPr>
          <p:cNvPr id="36" name="Rectangle 35"/>
          <p:cNvSpPr/>
          <p:nvPr/>
        </p:nvSpPr>
        <p:spPr>
          <a:xfrm>
            <a:off x="381000" y="2054483"/>
            <a:ext cx="1905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L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37" name="Rectangle 36"/>
          <p:cNvSpPr/>
          <p:nvPr/>
        </p:nvSpPr>
        <p:spPr>
          <a:xfrm>
            <a:off x="2362200" y="2042815"/>
            <a:ext cx="762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R </a:t>
            </a:r>
            <a:r>
              <a:rPr lang="en-US" sz="2400" b="1" dirty="0" err="1" smtClean="0">
                <a:solidFill>
                  <a:schemeClr val="bg1"/>
                </a:solidFill>
                <a:latin typeface="Courier New" pitchFamily="49" charset="0"/>
                <a:cs typeface="Courier New" pitchFamily="49" charset="0"/>
              </a:rPr>
              <a:t>R</a:t>
            </a:r>
            <a:endParaRPr lang="en-US" sz="2400" b="1" dirty="0">
              <a:solidFill>
                <a:schemeClr val="bg1"/>
              </a:solidFill>
              <a:latin typeface="Courier New" pitchFamily="49" charset="0"/>
              <a:cs typeface="Courier New" pitchFamily="49" charset="0"/>
            </a:endParaRPr>
          </a:p>
        </p:txBody>
      </p:sp>
      <p:sp>
        <p:nvSpPr>
          <p:cNvPr id="38" name="Rectangle 37"/>
          <p:cNvSpPr/>
          <p:nvPr/>
        </p:nvSpPr>
        <p:spPr>
          <a:xfrm>
            <a:off x="3200400" y="2042815"/>
            <a:ext cx="762000" cy="461665"/>
          </a:xfrm>
          <a:prstGeom prst="rect">
            <a:avLst/>
          </a:prstGeom>
          <a:solidFill>
            <a:schemeClr val="bg1"/>
          </a:solidFill>
          <a:ln>
            <a:solidFill>
              <a:schemeClr val="tx1"/>
            </a:solidFill>
          </a:ln>
        </p:spPr>
        <p:txBody>
          <a:bodyPr wrap="square">
            <a:spAutoFit/>
          </a:bodyPr>
          <a:lstStyle/>
          <a:p>
            <a:pPr algn="ctr"/>
            <a:r>
              <a:rPr lang="en-US" sz="2400" b="1" dirty="0" smtClean="0">
                <a:latin typeface="Courier New" pitchFamily="49" charset="0"/>
                <a:cs typeface="Courier New" pitchFamily="49" charset="0"/>
              </a:rPr>
              <a:t>R </a:t>
            </a:r>
            <a:r>
              <a:rPr lang="en-US" sz="2400" b="1" dirty="0" err="1" smtClean="0">
                <a:latin typeface="Courier New" pitchFamily="49" charset="0"/>
                <a:cs typeface="Courier New" pitchFamily="49" charset="0"/>
              </a:rPr>
              <a:t>R</a:t>
            </a:r>
            <a:endParaRPr lang="en-US" sz="2400" b="1" dirty="0">
              <a:latin typeface="Courier New" pitchFamily="49" charset="0"/>
              <a:cs typeface="Courier New" pitchFamily="49" charset="0"/>
            </a:endParaRPr>
          </a:p>
        </p:txBody>
      </p:sp>
      <p:sp>
        <p:nvSpPr>
          <p:cNvPr id="39" name="Rectangle 38"/>
          <p:cNvSpPr/>
          <p:nvPr/>
        </p:nvSpPr>
        <p:spPr>
          <a:xfrm>
            <a:off x="304800" y="1966615"/>
            <a:ext cx="3733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28600" y="1259473"/>
            <a:ext cx="4191000" cy="630942"/>
          </a:xfrm>
          <a:prstGeom prst="rect">
            <a:avLst/>
          </a:prstGeom>
          <a:noFill/>
          <a:ln w="38100">
            <a:noFill/>
          </a:ln>
        </p:spPr>
        <p:txBody>
          <a:bodyPr wrap="square" rtlCol="0">
            <a:spAutoFit/>
          </a:bodyPr>
          <a:lstStyle/>
          <a:p>
            <a:endParaRPr lang="en-US" sz="1100" b="1" dirty="0" smtClean="0">
              <a:solidFill>
                <a:srgbClr val="FF0000"/>
              </a:solidFill>
            </a:endParaRPr>
          </a:p>
          <a:p>
            <a:r>
              <a:rPr lang="en-US" sz="2400" b="1" dirty="0" smtClean="0">
                <a:solidFill>
                  <a:srgbClr val="FF0000"/>
                </a:solidFill>
              </a:rPr>
              <a:t>Brightest Pixel = 1-</a:t>
            </a:r>
            <a:r>
              <a:rPr lang="el-GR" sz="2400" b="1" dirty="0">
                <a:solidFill>
                  <a:srgbClr val="FF0000"/>
                </a:solidFill>
              </a:rPr>
              <a:t> α</a:t>
            </a:r>
            <a:r>
              <a:rPr lang="en-US" sz="2400" b="1" baseline="-25000" dirty="0" smtClean="0">
                <a:solidFill>
                  <a:srgbClr val="FF0000"/>
                </a:solidFill>
              </a:rPr>
              <a:t>R</a:t>
            </a:r>
            <a:r>
              <a:rPr lang="en-US" sz="2400" b="1" dirty="0" smtClean="0">
                <a:solidFill>
                  <a:srgbClr val="FF0000"/>
                </a:solidFill>
              </a:rPr>
              <a:t>/(</a:t>
            </a:r>
            <a:r>
              <a:rPr lang="en-US" sz="2400" b="1" dirty="0">
                <a:solidFill>
                  <a:srgbClr val="FF0000"/>
                </a:solidFill>
              </a:rPr>
              <a:t>1+2</a:t>
            </a:r>
            <a:r>
              <a:rPr lang="el-GR" sz="2400" b="1" dirty="0">
                <a:solidFill>
                  <a:srgbClr val="FF0000"/>
                </a:solidFill>
              </a:rPr>
              <a:t>α</a:t>
            </a:r>
            <a:r>
              <a:rPr lang="en-US" sz="2400" b="1" baseline="-25000" dirty="0">
                <a:solidFill>
                  <a:srgbClr val="FF0000"/>
                </a:solidFill>
              </a:rPr>
              <a:t>R</a:t>
            </a:r>
            <a:r>
              <a:rPr lang="en-US" sz="2400" b="1" dirty="0">
                <a:solidFill>
                  <a:srgbClr val="FF0000"/>
                </a:solidFill>
              </a:rPr>
              <a:t>)</a:t>
            </a:r>
            <a:endParaRPr lang="en-US" sz="2400" b="1" baseline="-25000" dirty="0">
              <a:solidFill>
                <a:srgbClr val="FF0000"/>
              </a:solidFill>
            </a:endParaRPr>
          </a:p>
        </p:txBody>
      </p:sp>
      <p:sp>
        <p:nvSpPr>
          <p:cNvPr id="49" name="TextBox 48"/>
          <p:cNvSpPr txBox="1"/>
          <p:nvPr/>
        </p:nvSpPr>
        <p:spPr>
          <a:xfrm>
            <a:off x="8991600" y="3938885"/>
            <a:ext cx="609600" cy="461665"/>
          </a:xfrm>
          <a:prstGeom prst="rect">
            <a:avLst/>
          </a:prstGeom>
          <a:noFill/>
        </p:spPr>
        <p:txBody>
          <a:bodyPr wrap="square" rtlCol="0">
            <a:spAutoFit/>
          </a:bodyPr>
          <a:lstStyle/>
          <a:p>
            <a:r>
              <a:rPr lang="en-US" sz="2400" b="1" baseline="-25000" dirty="0" smtClean="0"/>
              <a:t>%</a:t>
            </a:r>
            <a:endParaRPr lang="en-US" sz="2400" b="1" dirty="0"/>
          </a:p>
        </p:txBody>
      </p:sp>
      <p:sp>
        <p:nvSpPr>
          <p:cNvPr id="50" name="TextBox 49"/>
          <p:cNvSpPr txBox="1"/>
          <p:nvPr/>
        </p:nvSpPr>
        <p:spPr>
          <a:xfrm>
            <a:off x="8153400" y="3938885"/>
            <a:ext cx="609600" cy="461665"/>
          </a:xfrm>
          <a:prstGeom prst="rect">
            <a:avLst/>
          </a:prstGeom>
          <a:noFill/>
        </p:spPr>
        <p:txBody>
          <a:bodyPr wrap="square" rtlCol="0">
            <a:spAutoFit/>
          </a:bodyPr>
          <a:lstStyle/>
          <a:p>
            <a:r>
              <a:rPr lang="en-US" sz="2400" b="1" baseline="-25000" dirty="0" smtClean="0"/>
              <a:t>%</a:t>
            </a:r>
            <a:endParaRPr lang="en-US" sz="2400" b="1" dirty="0"/>
          </a:p>
        </p:txBody>
      </p:sp>
      <p:sp>
        <p:nvSpPr>
          <p:cNvPr id="51" name="TextBox 50"/>
          <p:cNvSpPr txBox="1"/>
          <p:nvPr/>
        </p:nvSpPr>
        <p:spPr>
          <a:xfrm>
            <a:off x="7391400" y="3938885"/>
            <a:ext cx="609600" cy="461665"/>
          </a:xfrm>
          <a:prstGeom prst="rect">
            <a:avLst/>
          </a:prstGeom>
          <a:noFill/>
        </p:spPr>
        <p:txBody>
          <a:bodyPr wrap="square" rtlCol="0">
            <a:spAutoFit/>
          </a:bodyPr>
          <a:lstStyle/>
          <a:p>
            <a:r>
              <a:rPr lang="en-US" sz="2400" b="1" baseline="-25000" dirty="0" smtClean="0"/>
              <a:t>%</a:t>
            </a:r>
            <a:endParaRPr lang="en-US" sz="2400" b="1" dirty="0"/>
          </a:p>
        </p:txBody>
      </p:sp>
      <p:sp>
        <p:nvSpPr>
          <p:cNvPr id="52" name="TextBox 51"/>
          <p:cNvSpPr txBox="1"/>
          <p:nvPr/>
        </p:nvSpPr>
        <p:spPr>
          <a:xfrm>
            <a:off x="6629400" y="3938885"/>
            <a:ext cx="609600" cy="461665"/>
          </a:xfrm>
          <a:prstGeom prst="rect">
            <a:avLst/>
          </a:prstGeom>
          <a:noFill/>
        </p:spPr>
        <p:txBody>
          <a:bodyPr wrap="square" rtlCol="0">
            <a:spAutoFit/>
          </a:bodyPr>
          <a:lstStyle/>
          <a:p>
            <a:r>
              <a:rPr lang="en-US" sz="2400" b="1" baseline="-25000" dirty="0" smtClean="0"/>
              <a:t>%</a:t>
            </a:r>
            <a:endParaRPr lang="en-US" sz="2400" b="1" dirty="0"/>
          </a:p>
        </p:txBody>
      </p:sp>
      <p:sp>
        <p:nvSpPr>
          <p:cNvPr id="53" name="TextBox 52"/>
          <p:cNvSpPr txBox="1"/>
          <p:nvPr/>
        </p:nvSpPr>
        <p:spPr>
          <a:xfrm>
            <a:off x="5791200" y="3943350"/>
            <a:ext cx="609600" cy="461665"/>
          </a:xfrm>
          <a:prstGeom prst="rect">
            <a:avLst/>
          </a:prstGeom>
          <a:noFill/>
        </p:spPr>
        <p:txBody>
          <a:bodyPr wrap="square" rtlCol="0">
            <a:spAutoFit/>
          </a:bodyPr>
          <a:lstStyle/>
          <a:p>
            <a:r>
              <a:rPr lang="en-US" sz="2400" b="1" baseline="-25000" dirty="0" smtClean="0"/>
              <a:t>%</a:t>
            </a:r>
            <a:endParaRPr lang="en-US" sz="2400" b="1" dirty="0"/>
          </a:p>
        </p:txBody>
      </p:sp>
      <p:sp>
        <p:nvSpPr>
          <p:cNvPr id="54" name="TextBox 53"/>
          <p:cNvSpPr txBox="1"/>
          <p:nvPr/>
        </p:nvSpPr>
        <p:spPr>
          <a:xfrm>
            <a:off x="6705600" y="4324350"/>
            <a:ext cx="609600" cy="461665"/>
          </a:xfrm>
          <a:prstGeom prst="rect">
            <a:avLst/>
          </a:prstGeom>
          <a:noFill/>
        </p:spPr>
        <p:txBody>
          <a:bodyPr wrap="square" rtlCol="0">
            <a:spAutoFit/>
          </a:bodyPr>
          <a:lstStyle/>
          <a:p>
            <a:r>
              <a:rPr lang="el-GR" sz="2400" b="1" dirty="0" smtClean="0"/>
              <a:t>α</a:t>
            </a:r>
            <a:r>
              <a:rPr lang="en-US" sz="2400" b="1" baseline="-25000" dirty="0" smtClean="0"/>
              <a:t>R</a:t>
            </a:r>
            <a:endParaRPr lang="en-US" sz="2400" b="1" dirty="0"/>
          </a:p>
        </p:txBody>
      </p:sp>
      <p:sp>
        <p:nvSpPr>
          <p:cNvPr id="55" name="TextBox 54"/>
          <p:cNvSpPr txBox="1"/>
          <p:nvPr/>
        </p:nvSpPr>
        <p:spPr>
          <a:xfrm>
            <a:off x="4800600" y="742950"/>
            <a:ext cx="609600" cy="461665"/>
          </a:xfrm>
          <a:prstGeom prst="rect">
            <a:avLst/>
          </a:prstGeom>
          <a:noFill/>
        </p:spPr>
        <p:txBody>
          <a:bodyPr wrap="square" rtlCol="0">
            <a:spAutoFit/>
          </a:bodyPr>
          <a:lstStyle/>
          <a:p>
            <a:r>
              <a:rPr lang="en-US" sz="2400" b="1" baseline="-25000" dirty="0" smtClean="0"/>
              <a:t>%</a:t>
            </a:r>
            <a:endParaRPr lang="en-US" sz="2400" b="1" dirty="0"/>
          </a:p>
        </p:txBody>
      </p:sp>
      <p:sp>
        <p:nvSpPr>
          <p:cNvPr id="56" name="Rectangle 55"/>
          <p:cNvSpPr/>
          <p:nvPr/>
        </p:nvSpPr>
        <p:spPr>
          <a:xfrm>
            <a:off x="533400" y="1047750"/>
            <a:ext cx="3274935" cy="461665"/>
          </a:xfrm>
          <a:prstGeom prst="rect">
            <a:avLst/>
          </a:prstGeom>
        </p:spPr>
        <p:txBody>
          <a:bodyPr wrap="none">
            <a:spAutoFit/>
          </a:bodyPr>
          <a:lstStyle/>
          <a:p>
            <a:r>
              <a:rPr lang="en-US" sz="2400" b="1" dirty="0" smtClean="0">
                <a:solidFill>
                  <a:srgbClr val="FF0000"/>
                </a:solidFill>
              </a:rPr>
              <a:t>Variable-Length Frames:</a:t>
            </a:r>
            <a:endParaRPr lang="en-US" sz="2400" b="1" dirty="0">
              <a:solidFill>
                <a:srgbClr val="FF0000"/>
              </a:solidFill>
            </a:endParaRPr>
          </a:p>
        </p:txBody>
      </p:sp>
      <p:sp>
        <p:nvSpPr>
          <p:cNvPr id="22" name="TextBox 21"/>
          <p:cNvSpPr txBox="1"/>
          <p:nvPr/>
        </p:nvSpPr>
        <p:spPr>
          <a:xfrm>
            <a:off x="691518" y="4472285"/>
            <a:ext cx="3118482" cy="461665"/>
          </a:xfrm>
          <a:prstGeom prst="rect">
            <a:avLst/>
          </a:prstGeom>
          <a:noFill/>
        </p:spPr>
        <p:txBody>
          <a:bodyPr wrap="none" rtlCol="0">
            <a:spAutoFit/>
          </a:bodyPr>
          <a:lstStyle/>
          <a:p>
            <a:r>
              <a:rPr lang="en-US" sz="2400" b="1" dirty="0" smtClean="0"/>
              <a:t>Darkest Pixel = </a:t>
            </a:r>
            <a:r>
              <a:rPr lang="el-GR" sz="2400" b="1" dirty="0" smtClean="0"/>
              <a:t>α</a:t>
            </a:r>
            <a:r>
              <a:rPr lang="en-US" sz="2400" b="1" baseline="-25000" dirty="0" smtClean="0"/>
              <a:t>R</a:t>
            </a:r>
            <a:r>
              <a:rPr lang="en-US" sz="2400" b="1" dirty="0" smtClean="0"/>
              <a:t> </a:t>
            </a:r>
            <a:r>
              <a:rPr lang="en-US" sz="2400" b="1" dirty="0" err="1" smtClean="0"/>
              <a:t>max</a:t>
            </a:r>
            <a:r>
              <a:rPr lang="en-US" sz="2400" b="1" baseline="-25000" dirty="0" err="1" smtClean="0"/>
              <a:t>L</a:t>
            </a:r>
            <a:endParaRPr lang="en-US" sz="2400" b="1" baseline="-25000" dirty="0"/>
          </a:p>
        </p:txBody>
      </p:sp>
      <p:sp>
        <p:nvSpPr>
          <p:cNvPr id="23" name="TextBox 22"/>
          <p:cNvSpPr txBox="1"/>
          <p:nvPr/>
        </p:nvSpPr>
        <p:spPr>
          <a:xfrm>
            <a:off x="312452" y="3105150"/>
            <a:ext cx="3726148" cy="461665"/>
          </a:xfrm>
          <a:prstGeom prst="rect">
            <a:avLst/>
          </a:prstGeom>
          <a:noFill/>
        </p:spPr>
        <p:txBody>
          <a:bodyPr wrap="none" rtlCol="0">
            <a:spAutoFit/>
          </a:bodyPr>
          <a:lstStyle/>
          <a:p>
            <a:r>
              <a:rPr lang="en-US" sz="2400" b="1" dirty="0" smtClean="0">
                <a:solidFill>
                  <a:srgbClr val="0404AC"/>
                </a:solidFill>
              </a:rPr>
              <a:t>Brightest Pixel = (1+</a:t>
            </a:r>
            <a:r>
              <a:rPr lang="el-GR" sz="2400" b="1" dirty="0" smtClean="0">
                <a:solidFill>
                  <a:srgbClr val="0404AC"/>
                </a:solidFill>
              </a:rPr>
              <a:t>α</a:t>
            </a:r>
            <a:r>
              <a:rPr lang="en-US" sz="2400" b="1" baseline="-25000" dirty="0" smtClean="0">
                <a:solidFill>
                  <a:srgbClr val="0404AC"/>
                </a:solidFill>
              </a:rPr>
              <a:t>R</a:t>
            </a:r>
            <a:r>
              <a:rPr lang="en-US" sz="2400" b="1" dirty="0" smtClean="0">
                <a:solidFill>
                  <a:srgbClr val="0404AC"/>
                </a:solidFill>
              </a:rPr>
              <a:t>)</a:t>
            </a:r>
            <a:r>
              <a:rPr lang="en-US" sz="2400" b="1" dirty="0" err="1" smtClean="0">
                <a:solidFill>
                  <a:srgbClr val="0404AC"/>
                </a:solidFill>
              </a:rPr>
              <a:t>max</a:t>
            </a:r>
            <a:r>
              <a:rPr lang="en-US" sz="2400" b="1" baseline="-25000" dirty="0" err="1" smtClean="0">
                <a:solidFill>
                  <a:srgbClr val="0404AC"/>
                </a:solidFill>
              </a:rPr>
              <a:t>L</a:t>
            </a:r>
            <a:endParaRPr lang="en-US" sz="2400" b="1" baseline="30000" dirty="0" smtClean="0">
              <a:solidFill>
                <a:srgbClr val="0404AC"/>
              </a:solidFill>
            </a:endParaRPr>
          </a:p>
        </p:txBody>
      </p:sp>
      <p:sp>
        <p:nvSpPr>
          <p:cNvPr id="24" name="Rectangle 23"/>
          <p:cNvSpPr/>
          <p:nvPr/>
        </p:nvSpPr>
        <p:spPr>
          <a:xfrm>
            <a:off x="381000" y="3726418"/>
            <a:ext cx="1143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L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25" name="Rectangle 24"/>
          <p:cNvSpPr/>
          <p:nvPr/>
        </p:nvSpPr>
        <p:spPr>
          <a:xfrm>
            <a:off x="1600200" y="3714750"/>
            <a:ext cx="1143000" cy="461665"/>
          </a:xfrm>
          <a:prstGeom prst="rect">
            <a:avLst/>
          </a:prstGeom>
          <a:solidFill>
            <a:schemeClr val="tx1"/>
          </a:solidFill>
        </p:spPr>
        <p:txBody>
          <a:bodyPr wrap="square">
            <a:spAutoFit/>
          </a:bodyPr>
          <a:lstStyle/>
          <a:p>
            <a:pPr algn="ctr"/>
            <a:r>
              <a:rPr lang="en-US" sz="2400" b="1" dirty="0" smtClean="0">
                <a:solidFill>
                  <a:schemeClr val="tx1">
                    <a:lumMod val="75000"/>
                    <a:lumOff val="25000"/>
                  </a:schemeClr>
                </a:solidFill>
                <a:latin typeface="Courier New" pitchFamily="49" charset="0"/>
                <a:cs typeface="Courier New" pitchFamily="49" charset="0"/>
              </a:rPr>
              <a:t>R </a:t>
            </a:r>
            <a:r>
              <a:rPr lang="en-US" sz="2400" b="1" dirty="0" err="1" smtClean="0">
                <a:solidFill>
                  <a:schemeClr val="tx1">
                    <a:lumMod val="75000"/>
                    <a:lumOff val="25000"/>
                  </a:schemeClr>
                </a:solidFill>
                <a:latin typeface="Courier New" pitchFamily="49" charset="0"/>
                <a:cs typeface="Courier New" pitchFamily="49" charset="0"/>
              </a:rPr>
              <a:t>R</a:t>
            </a:r>
            <a:r>
              <a:rPr lang="en-US" sz="2400" b="1" dirty="0" smtClean="0">
                <a:solidFill>
                  <a:schemeClr val="tx1">
                    <a:lumMod val="75000"/>
                    <a:lumOff val="25000"/>
                  </a:schemeClr>
                </a:solidFill>
                <a:latin typeface="Courier New" pitchFamily="49" charset="0"/>
                <a:cs typeface="Courier New" pitchFamily="49" charset="0"/>
              </a:rPr>
              <a:t> </a:t>
            </a:r>
            <a:r>
              <a:rPr lang="en-US" sz="2400" b="1" dirty="0" err="1" smtClean="0">
                <a:solidFill>
                  <a:schemeClr val="tx1">
                    <a:lumMod val="75000"/>
                    <a:lumOff val="25000"/>
                  </a:schemeClr>
                </a:solidFill>
                <a:latin typeface="Courier New" pitchFamily="49" charset="0"/>
                <a:cs typeface="Courier New" pitchFamily="49" charset="0"/>
              </a:rPr>
              <a:t>R</a:t>
            </a:r>
            <a:endParaRPr lang="en-US" sz="2400" b="1" dirty="0">
              <a:solidFill>
                <a:schemeClr val="tx1">
                  <a:lumMod val="75000"/>
                  <a:lumOff val="25000"/>
                </a:schemeClr>
              </a:solidFill>
              <a:latin typeface="Courier New" pitchFamily="49" charset="0"/>
              <a:cs typeface="Courier New" pitchFamily="49" charset="0"/>
            </a:endParaRPr>
          </a:p>
        </p:txBody>
      </p:sp>
      <p:sp>
        <p:nvSpPr>
          <p:cNvPr id="26" name="Rectangle 25"/>
          <p:cNvSpPr/>
          <p:nvPr/>
        </p:nvSpPr>
        <p:spPr>
          <a:xfrm>
            <a:off x="2819400" y="3714750"/>
            <a:ext cx="1143000" cy="461665"/>
          </a:xfrm>
          <a:prstGeom prst="rect">
            <a:avLst/>
          </a:prstGeom>
          <a:solidFill>
            <a:schemeClr val="tx1">
              <a:lumMod val="85000"/>
              <a:lumOff val="15000"/>
            </a:schemeClr>
          </a:solidFill>
          <a:ln>
            <a:solidFill>
              <a:schemeClr val="tx1"/>
            </a:solidFill>
          </a:ln>
        </p:spPr>
        <p:txBody>
          <a:bodyPr wrap="square">
            <a:spAutoFit/>
          </a:bodyPr>
          <a:lstStyle/>
          <a:p>
            <a:pPr algn="ctr"/>
            <a:r>
              <a:rPr lang="en-US" sz="2400" b="1" dirty="0" smtClean="0">
                <a:latin typeface="Courier New" pitchFamily="49" charset="0"/>
                <a:cs typeface="Courier New" pitchFamily="49" charset="0"/>
              </a:rPr>
              <a:t>R </a:t>
            </a:r>
            <a:r>
              <a:rPr lang="en-US" sz="2400" b="1" dirty="0" err="1" smtClean="0">
                <a:latin typeface="Courier New" pitchFamily="49" charset="0"/>
                <a:cs typeface="Courier New" pitchFamily="49" charset="0"/>
              </a:rPr>
              <a:t>R</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R</a:t>
            </a:r>
            <a:endParaRPr lang="en-US" sz="2400" b="1" dirty="0">
              <a:latin typeface="Courier New" pitchFamily="49" charset="0"/>
              <a:cs typeface="Courier New" pitchFamily="49" charset="0"/>
            </a:endParaRPr>
          </a:p>
        </p:txBody>
      </p:sp>
      <p:sp>
        <p:nvSpPr>
          <p:cNvPr id="27" name="Rectangle 26"/>
          <p:cNvSpPr/>
          <p:nvPr/>
        </p:nvSpPr>
        <p:spPr>
          <a:xfrm>
            <a:off x="304800" y="3638550"/>
            <a:ext cx="3733800" cy="609600"/>
          </a:xfrm>
          <a:prstGeom prst="rect">
            <a:avLst/>
          </a:prstGeom>
          <a:noFill/>
          <a:ln>
            <a:solidFill>
              <a:srgbClr val="0404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25361" y="2647950"/>
            <a:ext cx="4141839" cy="461665"/>
          </a:xfrm>
          <a:prstGeom prst="rect">
            <a:avLst/>
          </a:prstGeom>
        </p:spPr>
        <p:txBody>
          <a:bodyPr wrap="none">
            <a:spAutoFit/>
          </a:bodyPr>
          <a:lstStyle/>
          <a:p>
            <a:r>
              <a:rPr lang="en-US" sz="2400" b="1" dirty="0" smtClean="0">
                <a:solidFill>
                  <a:srgbClr val="0404AC"/>
                </a:solidFill>
              </a:rPr>
              <a:t>Dimmed, Equal-Length Frames:</a:t>
            </a:r>
            <a:endParaRPr lang="en-US" sz="2400" b="1" dirty="0">
              <a:solidFill>
                <a:srgbClr val="0404AC"/>
              </a:solidFill>
            </a:endParaRPr>
          </a:p>
        </p:txBody>
      </p:sp>
    </p:spTree>
    <p:extLst>
      <p:ext uri="{BB962C8B-B14F-4D97-AF65-F5344CB8AC3E}">
        <p14:creationId xmlns="" xmlns:p14="http://schemas.microsoft.com/office/powerpoint/2010/main" val="3301304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Viable </a:t>
            </a:r>
            <a:r>
              <a:rPr lang="el-GR" dirty="0" smtClean="0"/>
              <a:t>α</a:t>
            </a:r>
            <a:r>
              <a:rPr lang="en-US" dirty="0" smtClean="0"/>
              <a:t>?</a:t>
            </a:r>
            <a:endParaRPr lang="en-US" dirty="0"/>
          </a:p>
        </p:txBody>
      </p:sp>
      <p:sp>
        <p:nvSpPr>
          <p:cNvPr id="24" name="TextBox 23"/>
          <p:cNvSpPr txBox="1"/>
          <p:nvPr/>
        </p:nvSpPr>
        <p:spPr>
          <a:xfrm>
            <a:off x="7315200" y="2493318"/>
            <a:ext cx="1371600" cy="461665"/>
          </a:xfrm>
          <a:prstGeom prst="rect">
            <a:avLst/>
          </a:prstGeom>
          <a:noFill/>
        </p:spPr>
        <p:txBody>
          <a:bodyPr wrap="square" rtlCol="0">
            <a:spAutoFit/>
          </a:bodyPr>
          <a:lstStyle/>
          <a:p>
            <a:r>
              <a:rPr lang="el-GR" sz="2400" b="1" dirty="0" smtClean="0"/>
              <a:t>α</a:t>
            </a:r>
            <a:r>
              <a:rPr lang="en-US" sz="2400" b="1" dirty="0" smtClean="0"/>
              <a:t>=100%</a:t>
            </a:r>
            <a:endParaRPr lang="en-US" sz="2400" b="1" dirty="0"/>
          </a:p>
        </p:txBody>
      </p:sp>
      <p:sp>
        <p:nvSpPr>
          <p:cNvPr id="25" name="TextBox 24"/>
          <p:cNvSpPr txBox="1"/>
          <p:nvPr/>
        </p:nvSpPr>
        <p:spPr>
          <a:xfrm>
            <a:off x="838200" y="2493318"/>
            <a:ext cx="1371600" cy="461665"/>
          </a:xfrm>
          <a:prstGeom prst="rect">
            <a:avLst/>
          </a:prstGeom>
          <a:noFill/>
        </p:spPr>
        <p:txBody>
          <a:bodyPr wrap="square" rtlCol="0">
            <a:spAutoFit/>
          </a:bodyPr>
          <a:lstStyle/>
          <a:p>
            <a:r>
              <a:rPr lang="el-GR" sz="2400" b="1" dirty="0" smtClean="0"/>
              <a:t>α</a:t>
            </a:r>
            <a:r>
              <a:rPr lang="en-US" sz="2400" b="1" dirty="0" smtClean="0"/>
              <a:t>=0%</a:t>
            </a:r>
            <a:endParaRPr lang="en-US" sz="2400" b="1" dirty="0"/>
          </a:p>
        </p:txBody>
      </p:sp>
      <p:cxnSp>
        <p:nvCxnSpPr>
          <p:cNvPr id="31" name="Straight Connector 30"/>
          <p:cNvCxnSpPr/>
          <p:nvPr/>
        </p:nvCxnSpPr>
        <p:spPr>
          <a:xfrm>
            <a:off x="1767588" y="2682701"/>
            <a:ext cx="5486400" cy="0"/>
          </a:xfrm>
          <a:prstGeom prst="line">
            <a:avLst/>
          </a:prstGeom>
          <a:ln w="5715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06891" y="2001619"/>
            <a:ext cx="1241109" cy="646331"/>
          </a:xfrm>
          <a:prstGeom prst="rect">
            <a:avLst/>
          </a:prstGeom>
          <a:noFill/>
        </p:spPr>
        <p:txBody>
          <a:bodyPr wrap="none" rtlCol="0">
            <a:spAutoFit/>
          </a:bodyPr>
          <a:lstStyle/>
          <a:p>
            <a:r>
              <a:rPr lang="en-US" b="1" dirty="0" smtClean="0"/>
              <a:t>Acceptable</a:t>
            </a:r>
          </a:p>
          <a:p>
            <a:r>
              <a:rPr lang="en-US" b="1" dirty="0" smtClean="0"/>
              <a:t>2D View</a:t>
            </a:r>
            <a:endParaRPr lang="en-US" b="1" dirty="0"/>
          </a:p>
        </p:txBody>
      </p:sp>
      <p:cxnSp>
        <p:nvCxnSpPr>
          <p:cNvPr id="23" name="Straight Connector 22"/>
          <p:cNvCxnSpPr/>
          <p:nvPr/>
        </p:nvCxnSpPr>
        <p:spPr>
          <a:xfrm>
            <a:off x="1731202" y="1352550"/>
            <a:ext cx="5559173"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86416" y="1167884"/>
            <a:ext cx="1196161" cy="369332"/>
          </a:xfrm>
          <a:prstGeom prst="rect">
            <a:avLst/>
          </a:prstGeom>
          <a:noFill/>
        </p:spPr>
        <p:txBody>
          <a:bodyPr wrap="none" rtlCol="0">
            <a:spAutoFit/>
          </a:bodyPr>
          <a:lstStyle/>
          <a:p>
            <a:pPr algn="ctr"/>
            <a:r>
              <a:rPr lang="en-US" dirty="0" smtClean="0"/>
              <a:t>2D Normal</a:t>
            </a:r>
          </a:p>
        </p:txBody>
      </p:sp>
      <p:sp>
        <p:nvSpPr>
          <p:cNvPr id="27" name="TextBox 26"/>
          <p:cNvSpPr txBox="1"/>
          <p:nvPr/>
        </p:nvSpPr>
        <p:spPr>
          <a:xfrm>
            <a:off x="7265550" y="1167884"/>
            <a:ext cx="1726050" cy="369332"/>
          </a:xfrm>
          <a:prstGeom prst="rect">
            <a:avLst/>
          </a:prstGeom>
          <a:noFill/>
        </p:spPr>
        <p:txBody>
          <a:bodyPr wrap="none" rtlCol="0">
            <a:spAutoFit/>
          </a:bodyPr>
          <a:lstStyle/>
          <a:p>
            <a:r>
              <a:rPr lang="en-US" dirty="0" smtClean="0"/>
              <a:t>2D Low Contrast</a:t>
            </a:r>
          </a:p>
        </p:txBody>
      </p:sp>
      <p:sp>
        <p:nvSpPr>
          <p:cNvPr id="29" name="TextBox 28"/>
          <p:cNvSpPr txBox="1"/>
          <p:nvPr/>
        </p:nvSpPr>
        <p:spPr>
          <a:xfrm>
            <a:off x="5867400" y="2724150"/>
            <a:ext cx="1241109" cy="646331"/>
          </a:xfrm>
          <a:prstGeom prst="rect">
            <a:avLst/>
          </a:prstGeom>
          <a:noFill/>
        </p:spPr>
        <p:txBody>
          <a:bodyPr wrap="none" rtlCol="0">
            <a:spAutoFit/>
          </a:bodyPr>
          <a:lstStyle/>
          <a:p>
            <a:pPr algn="r"/>
            <a:r>
              <a:rPr lang="en-US" b="1" dirty="0" smtClean="0"/>
              <a:t>Acceptable</a:t>
            </a:r>
          </a:p>
          <a:p>
            <a:pPr algn="r"/>
            <a:r>
              <a:rPr lang="en-US" b="1" dirty="0" smtClean="0"/>
              <a:t>3D View</a:t>
            </a:r>
            <a:endParaRPr lang="en-US" b="1" dirty="0"/>
          </a:p>
        </p:txBody>
      </p:sp>
      <p:pic>
        <p:nvPicPr>
          <p:cNvPr id="30" name="Picture 43" descr="C:\Users\Steve\Desktop\dissertation presentation\2d_variable_length_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5213" y="1657350"/>
            <a:ext cx="1625600" cy="685800"/>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44" descr="C:\Users\Steve\Desktop\dissertation presentation\2d_variable_length_10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66000" y="1657350"/>
            <a:ext cx="1625600" cy="68580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7" descr="http://littleshop.physics.colostate.edu/PulfrichMaterials/PulfrichGlasses.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flipH="1">
            <a:off x="388575" y="3804428"/>
            <a:ext cx="2507025" cy="1205722"/>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TextBox 16"/>
          <p:cNvSpPr txBox="1"/>
          <p:nvPr/>
        </p:nvSpPr>
        <p:spPr>
          <a:xfrm>
            <a:off x="304800" y="3525619"/>
            <a:ext cx="1477777" cy="646331"/>
          </a:xfrm>
          <a:prstGeom prst="rect">
            <a:avLst/>
          </a:prstGeom>
          <a:noFill/>
        </p:spPr>
        <p:txBody>
          <a:bodyPr wrap="none" rtlCol="0">
            <a:spAutoFit/>
          </a:bodyPr>
          <a:lstStyle/>
          <a:p>
            <a:pPr algn="ctr"/>
            <a:r>
              <a:rPr lang="en-US" dirty="0" smtClean="0"/>
              <a:t>3D Brightness</a:t>
            </a:r>
          </a:p>
          <a:p>
            <a:pPr algn="ctr"/>
            <a:r>
              <a:rPr lang="en-US" dirty="0" smtClean="0"/>
              <a:t>Too Unequal</a:t>
            </a:r>
          </a:p>
        </p:txBody>
      </p:sp>
      <p:sp>
        <p:nvSpPr>
          <p:cNvPr id="18" name="TextBox 17"/>
          <p:cNvSpPr txBox="1"/>
          <p:nvPr/>
        </p:nvSpPr>
        <p:spPr>
          <a:xfrm>
            <a:off x="7265550" y="3664118"/>
            <a:ext cx="1196161" cy="369332"/>
          </a:xfrm>
          <a:prstGeom prst="rect">
            <a:avLst/>
          </a:prstGeom>
          <a:noFill/>
        </p:spPr>
        <p:txBody>
          <a:bodyPr wrap="none" rtlCol="0">
            <a:spAutoFit/>
          </a:bodyPr>
          <a:lstStyle/>
          <a:p>
            <a:r>
              <a:rPr lang="en-US" dirty="0" smtClean="0"/>
              <a:t>3D Normal</a:t>
            </a:r>
          </a:p>
        </p:txBody>
      </p:sp>
      <p:cxnSp>
        <p:nvCxnSpPr>
          <p:cNvPr id="19" name="Straight Connector 18"/>
          <p:cNvCxnSpPr/>
          <p:nvPr/>
        </p:nvCxnSpPr>
        <p:spPr>
          <a:xfrm>
            <a:off x="1731202" y="3867150"/>
            <a:ext cx="555917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97542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657600" y="2684376"/>
            <a:ext cx="3581400" cy="1373274"/>
            <a:chOff x="6096000" y="2684376"/>
            <a:chExt cx="2057400" cy="1373274"/>
          </a:xfrm>
        </p:grpSpPr>
        <p:sp>
          <p:nvSpPr>
            <p:cNvPr id="19" name="Rectangle 18"/>
            <p:cNvSpPr/>
            <p:nvPr/>
          </p:nvSpPr>
          <p:spPr>
            <a:xfrm>
              <a:off x="6096000" y="2686050"/>
              <a:ext cx="2057400" cy="1371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6096000" y="2684376"/>
              <a:ext cx="0" cy="1373274"/>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42" name="Rectangle 41"/>
          <p:cNvSpPr/>
          <p:nvPr/>
        </p:nvSpPr>
        <p:spPr>
          <a:xfrm>
            <a:off x="7239000" y="971550"/>
            <a:ext cx="2133600" cy="312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1828800" y="1311101"/>
            <a:ext cx="3505200" cy="1374949"/>
            <a:chOff x="1447800" y="1311101"/>
            <a:chExt cx="2514600" cy="1374949"/>
          </a:xfrm>
        </p:grpSpPr>
        <p:sp>
          <p:nvSpPr>
            <p:cNvPr id="28" name="Rectangle 27"/>
            <p:cNvSpPr/>
            <p:nvPr/>
          </p:nvSpPr>
          <p:spPr>
            <a:xfrm>
              <a:off x="1447800" y="1314450"/>
              <a:ext cx="2514600" cy="1371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3962400" y="1311101"/>
              <a:ext cx="0" cy="137160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0" y="895350"/>
            <a:ext cx="1752600" cy="312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Viable </a:t>
            </a:r>
            <a:r>
              <a:rPr lang="el-GR" dirty="0" smtClean="0"/>
              <a:t>α</a:t>
            </a:r>
            <a:r>
              <a:rPr lang="en-US" dirty="0" smtClean="0"/>
              <a:t>?</a:t>
            </a:r>
            <a:endParaRPr lang="en-US" dirty="0"/>
          </a:p>
        </p:txBody>
      </p:sp>
      <p:cxnSp>
        <p:nvCxnSpPr>
          <p:cNvPr id="36" name="Straight Connector 35"/>
          <p:cNvCxnSpPr/>
          <p:nvPr/>
        </p:nvCxnSpPr>
        <p:spPr>
          <a:xfrm>
            <a:off x="3779520" y="2684376"/>
            <a:ext cx="1173480" cy="1674"/>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315200" y="2493318"/>
            <a:ext cx="1371600" cy="461665"/>
          </a:xfrm>
          <a:prstGeom prst="rect">
            <a:avLst/>
          </a:prstGeom>
          <a:noFill/>
        </p:spPr>
        <p:txBody>
          <a:bodyPr wrap="square" rtlCol="0">
            <a:spAutoFit/>
          </a:bodyPr>
          <a:lstStyle/>
          <a:p>
            <a:r>
              <a:rPr lang="el-GR" sz="2400" b="1" dirty="0" smtClean="0"/>
              <a:t>α</a:t>
            </a:r>
            <a:r>
              <a:rPr lang="en-US" sz="2400" b="1" dirty="0" smtClean="0"/>
              <a:t>=100%</a:t>
            </a:r>
            <a:endParaRPr lang="en-US" sz="2400" b="1" dirty="0"/>
          </a:p>
        </p:txBody>
      </p:sp>
      <p:sp>
        <p:nvSpPr>
          <p:cNvPr id="47" name="TextBox 46"/>
          <p:cNvSpPr txBox="1"/>
          <p:nvPr/>
        </p:nvSpPr>
        <p:spPr>
          <a:xfrm>
            <a:off x="838200" y="2493318"/>
            <a:ext cx="1371600" cy="461665"/>
          </a:xfrm>
          <a:prstGeom prst="rect">
            <a:avLst/>
          </a:prstGeom>
          <a:noFill/>
        </p:spPr>
        <p:txBody>
          <a:bodyPr wrap="square" rtlCol="0">
            <a:spAutoFit/>
          </a:bodyPr>
          <a:lstStyle/>
          <a:p>
            <a:r>
              <a:rPr lang="el-GR" sz="2400" b="1" dirty="0" smtClean="0"/>
              <a:t>α</a:t>
            </a:r>
            <a:r>
              <a:rPr lang="en-US" sz="2400" b="1" dirty="0" smtClean="0"/>
              <a:t>=0%</a:t>
            </a:r>
            <a:endParaRPr lang="en-US" sz="2400" b="1" dirty="0"/>
          </a:p>
        </p:txBody>
      </p:sp>
      <p:cxnSp>
        <p:nvCxnSpPr>
          <p:cNvPr id="48" name="Straight Connector 47"/>
          <p:cNvCxnSpPr/>
          <p:nvPr/>
        </p:nvCxnSpPr>
        <p:spPr>
          <a:xfrm>
            <a:off x="1767588" y="2682701"/>
            <a:ext cx="5486400" cy="0"/>
          </a:xfrm>
          <a:prstGeom prst="line">
            <a:avLst/>
          </a:prstGeom>
          <a:ln w="5715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806891" y="2001619"/>
            <a:ext cx="1241109" cy="646331"/>
          </a:xfrm>
          <a:prstGeom prst="rect">
            <a:avLst/>
          </a:prstGeom>
          <a:noFill/>
        </p:spPr>
        <p:txBody>
          <a:bodyPr wrap="none" rtlCol="0">
            <a:spAutoFit/>
          </a:bodyPr>
          <a:lstStyle/>
          <a:p>
            <a:r>
              <a:rPr lang="en-US" b="1" dirty="0" smtClean="0"/>
              <a:t>Acceptable</a:t>
            </a:r>
          </a:p>
          <a:p>
            <a:r>
              <a:rPr lang="en-US" b="1" dirty="0" smtClean="0"/>
              <a:t>2D View</a:t>
            </a:r>
            <a:endParaRPr lang="en-US" b="1" dirty="0"/>
          </a:p>
        </p:txBody>
      </p:sp>
      <p:sp>
        <p:nvSpPr>
          <p:cNvPr id="50" name="TextBox 49"/>
          <p:cNvSpPr txBox="1"/>
          <p:nvPr/>
        </p:nvSpPr>
        <p:spPr>
          <a:xfrm>
            <a:off x="5867400" y="2724150"/>
            <a:ext cx="1241109" cy="646331"/>
          </a:xfrm>
          <a:prstGeom prst="rect">
            <a:avLst/>
          </a:prstGeom>
          <a:noFill/>
        </p:spPr>
        <p:txBody>
          <a:bodyPr wrap="none" rtlCol="0">
            <a:spAutoFit/>
          </a:bodyPr>
          <a:lstStyle/>
          <a:p>
            <a:pPr algn="r"/>
            <a:r>
              <a:rPr lang="en-US" b="1" dirty="0" smtClean="0"/>
              <a:t>Acceptable</a:t>
            </a:r>
          </a:p>
          <a:p>
            <a:pPr algn="r"/>
            <a:r>
              <a:rPr lang="en-US" b="1" dirty="0" smtClean="0"/>
              <a:t>3D View</a:t>
            </a:r>
            <a:endParaRPr lang="en-US" b="1" dirty="0"/>
          </a:p>
        </p:txBody>
      </p:sp>
      <p:sp>
        <p:nvSpPr>
          <p:cNvPr id="44" name="Rectangle 43"/>
          <p:cNvSpPr/>
          <p:nvPr/>
        </p:nvSpPr>
        <p:spPr>
          <a:xfrm>
            <a:off x="3657600" y="1657350"/>
            <a:ext cx="1676400" cy="2057399"/>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OK</a:t>
            </a:r>
            <a:endParaRPr lang="en-US" b="1" dirty="0">
              <a:solidFill>
                <a:schemeClr val="tx1"/>
              </a:solidFill>
            </a:endParaRPr>
          </a:p>
        </p:txBody>
      </p:sp>
    </p:spTree>
    <p:extLst>
      <p:ext uri="{BB962C8B-B14F-4D97-AF65-F5344CB8AC3E}">
        <p14:creationId xmlns="" xmlns:p14="http://schemas.microsoft.com/office/powerpoint/2010/main" val="295120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2" fill="hold" nodeType="withEffect">
                                  <p:stCondLst>
                                    <p:cond delay="500"/>
                                  </p:stCondLst>
                                  <p:childTnLst>
                                    <p:set>
                                      <p:cBhvr>
                                        <p:cTn id="9" dur="1" fill="hold">
                                          <p:stCondLst>
                                            <p:cond delay="0"/>
                                          </p:stCondLst>
                                        </p:cTn>
                                        <p:tgtEl>
                                          <p:spTgt spid="43"/>
                                        </p:tgtEl>
                                        <p:attrNameLst>
                                          <p:attrName>style.visibility</p:attrName>
                                        </p:attrNameLst>
                                      </p:cBhvr>
                                      <p:to>
                                        <p:strVal val="visible"/>
                                      </p:to>
                                    </p:set>
                                    <p:animEffect transition="in" filter="wipe(right)">
                                      <p:cBhvr>
                                        <p:cTn id="10" dur="500"/>
                                        <p:tgtEl>
                                          <p:spTgt spid="4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742950"/>
            <a:ext cx="5638800" cy="3809999"/>
          </a:xfrm>
        </p:spPr>
        <p:txBody>
          <a:bodyPr>
            <a:normAutofit fontScale="90000"/>
          </a:bodyPr>
          <a:lstStyle/>
          <a:p>
            <a:pPr algn="l"/>
            <a:r>
              <a:rPr lang="en-US" dirty="0" smtClean="0">
                <a:solidFill>
                  <a:schemeClr val="bg1"/>
                </a:solidFill>
              </a:rPr>
              <a:t>Theory</a:t>
            </a:r>
            <a:br>
              <a:rPr lang="en-US" dirty="0" smtClean="0">
                <a:solidFill>
                  <a:schemeClr val="bg1"/>
                </a:solidFill>
              </a:rPr>
            </a:br>
            <a:r>
              <a:rPr lang="en-US" dirty="0" smtClean="0">
                <a:solidFill>
                  <a:schemeClr val="bg1"/>
                </a:solidFill>
              </a:rPr>
              <a:t>Experiments</a:t>
            </a:r>
            <a:br>
              <a:rPr lang="en-US" dirty="0" smtClean="0">
                <a:solidFill>
                  <a:schemeClr val="bg1"/>
                </a:solidFill>
              </a:rPr>
            </a:br>
            <a:r>
              <a:rPr lang="en-US" dirty="0" smtClean="0">
                <a:solidFill>
                  <a:schemeClr val="bg1"/>
                </a:solidFill>
              </a:rPr>
              <a:t>	</a:t>
            </a:r>
            <a:r>
              <a:rPr lang="en-US" sz="3600" dirty="0" smtClean="0">
                <a:solidFill>
                  <a:schemeClr val="bg1"/>
                </a:solidFill>
              </a:rPr>
              <a:t>2D Viewer Preferences</a:t>
            </a:r>
            <a:br>
              <a:rPr lang="en-US" sz="3600" dirty="0" smtClean="0">
                <a:solidFill>
                  <a:schemeClr val="bg1"/>
                </a:solidFill>
              </a:rPr>
            </a:br>
            <a:r>
              <a:rPr lang="en-US" sz="3600" dirty="0" smtClean="0">
                <a:solidFill>
                  <a:schemeClr val="bg1"/>
                </a:solidFill>
              </a:rPr>
              <a:t>	3D Depth Perception</a:t>
            </a:r>
            <a:br>
              <a:rPr lang="en-US" sz="3600" dirty="0" smtClean="0">
                <a:solidFill>
                  <a:schemeClr val="bg1"/>
                </a:solidFill>
              </a:rPr>
            </a:br>
            <a:r>
              <a:rPr lang="en-US" sz="3600" dirty="0" smtClean="0">
                <a:solidFill>
                  <a:schemeClr val="bg1"/>
                </a:solidFill>
              </a:rPr>
              <a:t>	3D Illusions</a:t>
            </a:r>
            <a:br>
              <a:rPr lang="en-US" sz="3600" dirty="0" smtClean="0">
                <a:solidFill>
                  <a:schemeClr val="bg1"/>
                </a:solidFill>
              </a:rPr>
            </a:br>
            <a:r>
              <a:rPr lang="en-US" dirty="0" smtClean="0">
                <a:solidFill>
                  <a:schemeClr val="bg1"/>
                </a:solidFill>
              </a:rPr>
              <a:t>Prototype</a:t>
            </a:r>
            <a:endParaRPr lang="en-US" dirty="0">
              <a:solidFill>
                <a:schemeClr val="bg1"/>
              </a:solidFill>
            </a:endParaRPr>
          </a:p>
        </p:txBody>
      </p:sp>
      <p:grpSp>
        <p:nvGrpSpPr>
          <p:cNvPr id="8" name="Group 7"/>
          <p:cNvGrpSpPr/>
          <p:nvPr/>
        </p:nvGrpSpPr>
        <p:grpSpPr>
          <a:xfrm>
            <a:off x="381000" y="1581150"/>
            <a:ext cx="5638800" cy="685800"/>
            <a:chOff x="533400" y="1733550"/>
            <a:chExt cx="5638800" cy="685800"/>
          </a:xfrm>
        </p:grpSpPr>
        <p:sp>
          <p:nvSpPr>
            <p:cNvPr id="6" name="Right Arrow 5"/>
            <p:cNvSpPr/>
            <p:nvPr/>
          </p:nvSpPr>
          <p:spPr>
            <a:xfrm>
              <a:off x="533400" y="1809750"/>
              <a:ext cx="2209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1733550"/>
              <a:ext cx="32004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C:\Users\Steve\AppData\Local\Microsoft\Windows\Temporary Internet Files\Content.IE5\1FTEYHG7\MC900432517[1].wmf"/>
          <p:cNvPicPr>
            <a:picLocks noGrp="1" noChangeAspect="1" noChangeArrowheads="1"/>
          </p:cNvPicPr>
          <p:nvPr>
            <p:ph idx="1"/>
          </p:nvPr>
        </p:nvPicPr>
        <p:blipFill>
          <a:blip r:embed="rId3" cstate="print"/>
          <a:srcRect/>
          <a:stretch>
            <a:fillRect/>
          </a:stretch>
        </p:blipFill>
        <p:spPr bwMode="auto">
          <a:xfrm>
            <a:off x="914400" y="971550"/>
            <a:ext cx="4191000" cy="2514600"/>
          </a:xfrm>
          <a:prstGeom prst="rect">
            <a:avLst/>
          </a:prstGeom>
          <a:noFill/>
        </p:spPr>
      </p:pic>
      <p:pic>
        <p:nvPicPr>
          <p:cNvPr id="522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6200000">
            <a:off x="7861749" y="2649141"/>
            <a:ext cx="1393031"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5026017">
            <a:off x="7342637" y="1353420"/>
            <a:ext cx="1393031"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descr="C:\Users\Steve\AppData\Local\Microsoft\Windows\Temporary Internet Files\Content.IE5\NZSAZ7YJ\MC900384010[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956091">
            <a:off x="7195182" y="1748677"/>
            <a:ext cx="970866" cy="449135"/>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Users\Steve\AppData\Local\Microsoft\Windows\Temporary Internet Files\Content.IE5\NZSAZ7YJ\MC900384010[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2555595">
            <a:off x="7717555" y="2964160"/>
            <a:ext cx="970866" cy="44913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8735033">
            <a:off x="6333957" y="3755445"/>
            <a:ext cx="1393031"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116515">
            <a:off x="4475390" y="4092500"/>
            <a:ext cx="1857375" cy="778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702784">
            <a:off x="2693302" y="4181592"/>
            <a:ext cx="1857375" cy="778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828800" y="1476911"/>
            <a:ext cx="2449581" cy="1323439"/>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8000" b="1" cap="none" spc="0" dirty="0" smtClean="0">
                <a:ln w="50800">
                  <a:solidFill>
                    <a:schemeClr val="tx1">
                      <a:lumMod val="85000"/>
                      <a:lumOff val="15000"/>
                    </a:schemeClr>
                  </a:solidFill>
                </a:ln>
                <a:solidFill>
                  <a:sysClr val="windowText" lastClr="000000"/>
                </a:solidFill>
                <a:effectLst/>
              </a:rPr>
              <a:t>3DTV</a:t>
            </a:r>
            <a:endParaRPr lang="en-US" sz="8000" b="1" cap="none" spc="0" dirty="0">
              <a:ln w="50800">
                <a:solidFill>
                  <a:schemeClr val="tx1">
                    <a:lumMod val="85000"/>
                    <a:lumOff val="15000"/>
                  </a:schemeClr>
                </a:solidFill>
              </a:ln>
              <a:solidFill>
                <a:sysClr val="windowText" lastClr="000000"/>
              </a:solidFill>
              <a:effectLst/>
            </a:endParaRPr>
          </a:p>
        </p:txBody>
      </p:sp>
    </p:spTree>
    <p:extLst>
      <p:ext uri="{BB962C8B-B14F-4D97-AF65-F5344CB8AC3E}">
        <p14:creationId xmlns="" xmlns:p14="http://schemas.microsoft.com/office/powerpoint/2010/main" val="1850616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Viewer Preference Test: Composite 2D Image</a:t>
            </a:r>
            <a:endParaRPr lang="en-US" sz="3200" dirty="0"/>
          </a:p>
        </p:txBody>
      </p:sp>
      <p:pic>
        <p:nvPicPr>
          <p:cNvPr id="79874" name="Picture 2" descr="C:\Users\Steve\Desktop\dissertation presentation\2d_variable_length_3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49877" y="2571750"/>
            <a:ext cx="2844800" cy="1200150"/>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TextBox 24"/>
          <p:cNvSpPr txBox="1"/>
          <p:nvPr/>
        </p:nvSpPr>
        <p:spPr>
          <a:xfrm>
            <a:off x="7696201" y="3037701"/>
            <a:ext cx="838691" cy="369332"/>
          </a:xfrm>
          <a:prstGeom prst="rect">
            <a:avLst/>
          </a:prstGeom>
          <a:noFill/>
        </p:spPr>
        <p:txBody>
          <a:bodyPr wrap="none" rtlCol="0">
            <a:spAutoFit/>
          </a:bodyPr>
          <a:lstStyle/>
          <a:p>
            <a:r>
              <a:rPr lang="el-GR" b="1" dirty="0" smtClean="0"/>
              <a:t>α</a:t>
            </a:r>
            <a:r>
              <a:rPr lang="en-US" b="1" dirty="0" smtClean="0"/>
              <a:t>=40%</a:t>
            </a:r>
            <a:endParaRPr lang="en-US" b="1" dirty="0"/>
          </a:p>
        </p:txBody>
      </p:sp>
      <p:sp>
        <p:nvSpPr>
          <p:cNvPr id="11" name="TextBox 10"/>
          <p:cNvSpPr txBox="1"/>
          <p:nvPr/>
        </p:nvSpPr>
        <p:spPr>
          <a:xfrm>
            <a:off x="947682" y="983218"/>
            <a:ext cx="2844800" cy="369332"/>
          </a:xfrm>
          <a:prstGeom prst="rect">
            <a:avLst/>
          </a:prstGeom>
          <a:noFill/>
        </p:spPr>
        <p:txBody>
          <a:bodyPr wrap="square" rtlCol="0">
            <a:spAutoFit/>
          </a:bodyPr>
          <a:lstStyle/>
          <a:p>
            <a:pPr algn="ctr"/>
            <a:r>
              <a:rPr lang="en-US" b="1" dirty="0" smtClean="0"/>
              <a:t>Standard 3DTV</a:t>
            </a:r>
            <a:endParaRPr lang="en-US" b="1" dirty="0"/>
          </a:p>
        </p:txBody>
      </p:sp>
      <p:pic>
        <p:nvPicPr>
          <p:cNvPr id="12" name="Picture 3" descr="D:\Repositories\dissertation\trunk\paper\steve\3d2dtv\images\experiment_figs\smaller\2D_test_variable_0_30.png"/>
          <p:cNvPicPr>
            <a:picLocks noChangeAspect="1" noChangeArrowheads="1"/>
          </p:cNvPicPr>
          <p:nvPr/>
        </p:nvPicPr>
        <p:blipFill rotWithShape="1">
          <a:blip r:embed="rId4" cstate="print"/>
          <a:srcRect r="50000"/>
          <a:stretch/>
        </p:blipFill>
        <p:spPr bwMode="auto">
          <a:xfrm>
            <a:off x="990601" y="2571750"/>
            <a:ext cx="2758965" cy="1200150"/>
          </a:xfrm>
          <a:prstGeom prst="rect">
            <a:avLst/>
          </a:prstGeom>
          <a:noFill/>
        </p:spPr>
      </p:pic>
      <p:sp>
        <p:nvSpPr>
          <p:cNvPr id="13" name="TextBox 12"/>
          <p:cNvSpPr txBox="1"/>
          <p:nvPr/>
        </p:nvSpPr>
        <p:spPr>
          <a:xfrm>
            <a:off x="4419600" y="983218"/>
            <a:ext cx="3151240" cy="369332"/>
          </a:xfrm>
          <a:prstGeom prst="rect">
            <a:avLst/>
          </a:prstGeom>
          <a:noFill/>
        </p:spPr>
        <p:txBody>
          <a:bodyPr wrap="square" rtlCol="0">
            <a:spAutoFit/>
          </a:bodyPr>
          <a:lstStyle/>
          <a:p>
            <a:pPr algn="ctr"/>
            <a:r>
              <a:rPr lang="en-US" b="1" dirty="0" smtClean="0"/>
              <a:t>3D+2DTV</a:t>
            </a:r>
            <a:endParaRPr lang="en-US" b="1" dirty="0"/>
          </a:p>
        </p:txBody>
      </p:sp>
      <p:sp>
        <p:nvSpPr>
          <p:cNvPr id="14" name="TextBox 13"/>
          <p:cNvSpPr txBox="1"/>
          <p:nvPr/>
        </p:nvSpPr>
        <p:spPr>
          <a:xfrm>
            <a:off x="965236" y="1733550"/>
            <a:ext cx="2235164" cy="523220"/>
          </a:xfrm>
          <a:prstGeom prst="rect">
            <a:avLst/>
          </a:prstGeom>
          <a:noFill/>
        </p:spPr>
        <p:txBody>
          <a:bodyPr wrap="none" rtlCol="0">
            <a:spAutoFit/>
          </a:bodyPr>
          <a:lstStyle/>
          <a:p>
            <a:r>
              <a:rPr lang="en-US" sz="2800" dirty="0" smtClean="0"/>
              <a:t>Double-Image</a:t>
            </a:r>
            <a:endParaRPr lang="en-US" sz="2800" dirty="0"/>
          </a:p>
        </p:txBody>
      </p:sp>
      <p:cxnSp>
        <p:nvCxnSpPr>
          <p:cNvPr id="15" name="Straight Arrow Connector 14"/>
          <p:cNvCxnSpPr/>
          <p:nvPr/>
        </p:nvCxnSpPr>
        <p:spPr>
          <a:xfrm>
            <a:off x="1955836" y="2149733"/>
            <a:ext cx="76200" cy="4220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841536" y="2149733"/>
            <a:ext cx="114300" cy="4220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00600" y="2114550"/>
            <a:ext cx="2393540" cy="523220"/>
          </a:xfrm>
          <a:prstGeom prst="rect">
            <a:avLst/>
          </a:prstGeom>
          <a:noFill/>
        </p:spPr>
        <p:txBody>
          <a:bodyPr wrap="none" rtlCol="0">
            <a:spAutoFit/>
          </a:bodyPr>
          <a:lstStyle/>
          <a:p>
            <a:r>
              <a:rPr lang="en-US" sz="2800" dirty="0" smtClean="0"/>
              <a:t>Lower Contrast</a:t>
            </a:r>
            <a:endParaRPr lang="en-US" sz="2800" dirty="0"/>
          </a:p>
        </p:txBody>
      </p:sp>
    </p:spTree>
    <p:extLst>
      <p:ext uri="{BB962C8B-B14F-4D97-AF65-F5344CB8AC3E}">
        <p14:creationId xmlns="" xmlns:p14="http://schemas.microsoft.com/office/powerpoint/2010/main" val="1835304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Viewer Preference Test: Composite 2D Image</a:t>
            </a:r>
            <a:endParaRPr lang="en-US" sz="3200" dirty="0"/>
          </a:p>
        </p:txBody>
      </p:sp>
      <p:pic>
        <p:nvPicPr>
          <p:cNvPr id="79876" name="Picture 4" descr="C:\Users\Steve\Desktop\dissertation presentation\2d_variable_length_6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44961" y="3829050"/>
            <a:ext cx="2844800" cy="12001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7696201" y="1780401"/>
            <a:ext cx="838691" cy="369332"/>
          </a:xfrm>
          <a:prstGeom prst="rect">
            <a:avLst/>
          </a:prstGeom>
          <a:noFill/>
        </p:spPr>
        <p:txBody>
          <a:bodyPr wrap="none" rtlCol="0">
            <a:spAutoFit/>
          </a:bodyPr>
          <a:lstStyle/>
          <a:p>
            <a:r>
              <a:rPr lang="el-GR" b="1" dirty="0" smtClean="0"/>
              <a:t>α</a:t>
            </a:r>
            <a:r>
              <a:rPr lang="en-US" b="1" dirty="0" smtClean="0"/>
              <a:t>=20%</a:t>
            </a:r>
            <a:endParaRPr lang="en-US" b="1" dirty="0"/>
          </a:p>
        </p:txBody>
      </p:sp>
      <p:sp>
        <p:nvSpPr>
          <p:cNvPr id="25" name="TextBox 24"/>
          <p:cNvSpPr txBox="1"/>
          <p:nvPr/>
        </p:nvSpPr>
        <p:spPr>
          <a:xfrm>
            <a:off x="7696201" y="3037701"/>
            <a:ext cx="838691" cy="369332"/>
          </a:xfrm>
          <a:prstGeom prst="rect">
            <a:avLst/>
          </a:prstGeom>
          <a:noFill/>
        </p:spPr>
        <p:txBody>
          <a:bodyPr wrap="none" rtlCol="0">
            <a:spAutoFit/>
          </a:bodyPr>
          <a:lstStyle/>
          <a:p>
            <a:r>
              <a:rPr lang="el-GR" b="1" dirty="0" smtClean="0"/>
              <a:t>α</a:t>
            </a:r>
            <a:r>
              <a:rPr lang="en-US" b="1" dirty="0" smtClean="0"/>
              <a:t>=40%</a:t>
            </a:r>
            <a:endParaRPr lang="en-US" b="1" dirty="0"/>
          </a:p>
        </p:txBody>
      </p:sp>
      <p:sp>
        <p:nvSpPr>
          <p:cNvPr id="26" name="TextBox 25"/>
          <p:cNvSpPr txBox="1"/>
          <p:nvPr/>
        </p:nvSpPr>
        <p:spPr>
          <a:xfrm>
            <a:off x="7696201" y="4237851"/>
            <a:ext cx="838691" cy="369332"/>
          </a:xfrm>
          <a:prstGeom prst="rect">
            <a:avLst/>
          </a:prstGeom>
          <a:noFill/>
        </p:spPr>
        <p:txBody>
          <a:bodyPr wrap="none" rtlCol="0">
            <a:spAutoFit/>
          </a:bodyPr>
          <a:lstStyle/>
          <a:p>
            <a:r>
              <a:rPr lang="el-GR" b="1" dirty="0" smtClean="0"/>
              <a:t>α</a:t>
            </a:r>
            <a:r>
              <a:rPr lang="en-US" b="1" dirty="0" smtClean="0"/>
              <a:t>=60%</a:t>
            </a:r>
            <a:endParaRPr lang="en-US" b="1" dirty="0"/>
          </a:p>
        </p:txBody>
      </p:sp>
      <p:pic>
        <p:nvPicPr>
          <p:cNvPr id="12" name="Picture 3" descr="D:\Repositories\dissertation\trunk\paper\steve\3d2dtv\images\experiment_figs\smaller\2D_test_variable_0_30.png"/>
          <p:cNvPicPr>
            <a:picLocks noChangeAspect="1" noChangeArrowheads="1"/>
          </p:cNvPicPr>
          <p:nvPr/>
        </p:nvPicPr>
        <p:blipFill rotWithShape="1">
          <a:blip r:embed="rId4" cstate="print"/>
          <a:srcRect r="50000"/>
          <a:stretch/>
        </p:blipFill>
        <p:spPr bwMode="auto">
          <a:xfrm>
            <a:off x="990601" y="2571750"/>
            <a:ext cx="2758965" cy="1200150"/>
          </a:xfrm>
          <a:prstGeom prst="rect">
            <a:avLst/>
          </a:prstGeom>
          <a:noFill/>
        </p:spPr>
      </p:pic>
      <p:sp>
        <p:nvSpPr>
          <p:cNvPr id="14" name="TextBox 13"/>
          <p:cNvSpPr txBox="1"/>
          <p:nvPr/>
        </p:nvSpPr>
        <p:spPr>
          <a:xfrm>
            <a:off x="947682" y="983218"/>
            <a:ext cx="2844800" cy="369332"/>
          </a:xfrm>
          <a:prstGeom prst="rect">
            <a:avLst/>
          </a:prstGeom>
          <a:noFill/>
        </p:spPr>
        <p:txBody>
          <a:bodyPr wrap="square" rtlCol="0">
            <a:spAutoFit/>
          </a:bodyPr>
          <a:lstStyle/>
          <a:p>
            <a:pPr algn="ctr"/>
            <a:r>
              <a:rPr lang="en-US" b="1" dirty="0" smtClean="0"/>
              <a:t>Standard 3DTV</a:t>
            </a:r>
            <a:endParaRPr lang="en-US" b="1" dirty="0"/>
          </a:p>
        </p:txBody>
      </p:sp>
      <p:sp>
        <p:nvSpPr>
          <p:cNvPr id="15" name="TextBox 14"/>
          <p:cNvSpPr txBox="1"/>
          <p:nvPr/>
        </p:nvSpPr>
        <p:spPr>
          <a:xfrm>
            <a:off x="4419600" y="983218"/>
            <a:ext cx="3151240" cy="369332"/>
          </a:xfrm>
          <a:prstGeom prst="rect">
            <a:avLst/>
          </a:prstGeom>
          <a:noFill/>
        </p:spPr>
        <p:txBody>
          <a:bodyPr wrap="square" rtlCol="0">
            <a:spAutoFit/>
          </a:bodyPr>
          <a:lstStyle/>
          <a:p>
            <a:pPr algn="ctr"/>
            <a:r>
              <a:rPr lang="en-US" b="1" dirty="0" smtClean="0"/>
              <a:t>3D+2DTV</a:t>
            </a:r>
            <a:endParaRPr lang="en-US" b="1" dirty="0"/>
          </a:p>
        </p:txBody>
      </p:sp>
      <p:pic>
        <p:nvPicPr>
          <p:cNvPr id="11" name="Picture 3" descr="C:\Users\Steve\Desktop\dissertation presentation\2d_variable_length_10.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44961" y="1314450"/>
            <a:ext cx="2844800" cy="120015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C:\Users\Steve\Desktop\dissertation presentation\2d_variable_length_30.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49877" y="2571750"/>
            <a:ext cx="2844800" cy="12001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35304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C:\Users\Steve\Desktop\Quality_Test_2D_both.ep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4694" y="914400"/>
            <a:ext cx="5916706" cy="3429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200" dirty="0" smtClean="0"/>
              <a:t>2D Viewers Prefer 3D+2DTV to 3DTV</a:t>
            </a:r>
            <a:endParaRPr lang="en-US" sz="3200" dirty="0"/>
          </a:p>
        </p:txBody>
      </p:sp>
      <p:sp>
        <p:nvSpPr>
          <p:cNvPr id="6" name="TextBox 5"/>
          <p:cNvSpPr txBox="1"/>
          <p:nvPr/>
        </p:nvSpPr>
        <p:spPr>
          <a:xfrm>
            <a:off x="6934201" y="2457450"/>
            <a:ext cx="1824217" cy="461665"/>
          </a:xfrm>
          <a:prstGeom prst="rect">
            <a:avLst/>
          </a:prstGeom>
          <a:noFill/>
        </p:spPr>
        <p:txBody>
          <a:bodyPr wrap="none" rtlCol="0">
            <a:spAutoFit/>
          </a:bodyPr>
          <a:lstStyle/>
          <a:p>
            <a:r>
              <a:rPr lang="en-US" sz="2400" b="1" dirty="0" smtClean="0">
                <a:solidFill>
                  <a:srgbClr val="0404AC"/>
                </a:solidFill>
              </a:rPr>
              <a:t>Equal Length</a:t>
            </a:r>
            <a:endParaRPr lang="en-US" sz="2400" b="1" dirty="0">
              <a:solidFill>
                <a:srgbClr val="0404AC"/>
              </a:solidFill>
            </a:endParaRPr>
          </a:p>
        </p:txBody>
      </p:sp>
      <p:sp>
        <p:nvSpPr>
          <p:cNvPr id="7" name="TextBox 6"/>
          <p:cNvSpPr txBox="1"/>
          <p:nvPr/>
        </p:nvSpPr>
        <p:spPr>
          <a:xfrm>
            <a:off x="6871366" y="2168352"/>
            <a:ext cx="2196435" cy="461665"/>
          </a:xfrm>
          <a:prstGeom prst="rect">
            <a:avLst/>
          </a:prstGeom>
          <a:noFill/>
        </p:spPr>
        <p:txBody>
          <a:bodyPr wrap="none" rtlCol="0">
            <a:spAutoFit/>
          </a:bodyPr>
          <a:lstStyle/>
          <a:p>
            <a:r>
              <a:rPr lang="en-US" sz="2400" b="1" dirty="0" smtClean="0">
                <a:solidFill>
                  <a:srgbClr val="FF0000"/>
                </a:solidFill>
              </a:rPr>
              <a:t>Variable-Length</a:t>
            </a:r>
          </a:p>
        </p:txBody>
      </p:sp>
      <p:sp>
        <p:nvSpPr>
          <p:cNvPr id="10" name="TextBox 9"/>
          <p:cNvSpPr txBox="1"/>
          <p:nvPr/>
        </p:nvSpPr>
        <p:spPr>
          <a:xfrm>
            <a:off x="152401" y="2271110"/>
            <a:ext cx="1901483" cy="830997"/>
          </a:xfrm>
          <a:prstGeom prst="rect">
            <a:avLst/>
          </a:prstGeom>
          <a:noFill/>
        </p:spPr>
        <p:txBody>
          <a:bodyPr wrap="none" rtlCol="0">
            <a:spAutoFit/>
          </a:bodyPr>
          <a:lstStyle/>
          <a:p>
            <a:r>
              <a:rPr lang="en-US" sz="2400" dirty="0" smtClean="0"/>
              <a:t>% Who Prefer</a:t>
            </a:r>
          </a:p>
          <a:p>
            <a:r>
              <a:rPr lang="en-US" sz="2400" dirty="0" smtClean="0"/>
              <a:t>3D+2DTV</a:t>
            </a:r>
            <a:endParaRPr lang="en-US" sz="2400" dirty="0"/>
          </a:p>
        </p:txBody>
      </p:sp>
      <p:pic>
        <p:nvPicPr>
          <p:cNvPr id="11" name="Picture 43" descr="C:\Users\Steve\Desktop\dissertation presentation\2d_variable_length_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4800" y="3257550"/>
            <a:ext cx="1625600" cy="685800"/>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44" descr="C:\Users\Steve\Desktop\dissertation presentation\2d_variable_length_100.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99787" y="3257550"/>
            <a:ext cx="1625600" cy="685800"/>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Box 18"/>
          <p:cNvSpPr txBox="1"/>
          <p:nvPr/>
        </p:nvSpPr>
        <p:spPr>
          <a:xfrm>
            <a:off x="6934200" y="3790950"/>
            <a:ext cx="609600" cy="461665"/>
          </a:xfrm>
          <a:prstGeom prst="rect">
            <a:avLst/>
          </a:prstGeom>
          <a:noFill/>
        </p:spPr>
        <p:txBody>
          <a:bodyPr wrap="square" rtlCol="0">
            <a:spAutoFit/>
          </a:bodyPr>
          <a:lstStyle/>
          <a:p>
            <a:r>
              <a:rPr lang="en-US" sz="2400" b="1" baseline="-25000" dirty="0" smtClean="0"/>
              <a:t>%</a:t>
            </a:r>
            <a:endParaRPr lang="en-US" sz="2400" b="1" dirty="0"/>
          </a:p>
        </p:txBody>
      </p:sp>
      <p:sp>
        <p:nvSpPr>
          <p:cNvPr id="20" name="TextBox 19"/>
          <p:cNvSpPr txBox="1"/>
          <p:nvPr/>
        </p:nvSpPr>
        <p:spPr>
          <a:xfrm>
            <a:off x="5943600" y="3790950"/>
            <a:ext cx="609600" cy="461665"/>
          </a:xfrm>
          <a:prstGeom prst="rect">
            <a:avLst/>
          </a:prstGeom>
          <a:noFill/>
        </p:spPr>
        <p:txBody>
          <a:bodyPr wrap="square" rtlCol="0">
            <a:spAutoFit/>
          </a:bodyPr>
          <a:lstStyle/>
          <a:p>
            <a:r>
              <a:rPr lang="en-US" sz="2400" b="1" baseline="-25000" dirty="0" smtClean="0"/>
              <a:t>%</a:t>
            </a:r>
            <a:endParaRPr lang="en-US" sz="2400" b="1" dirty="0"/>
          </a:p>
        </p:txBody>
      </p:sp>
      <p:sp>
        <p:nvSpPr>
          <p:cNvPr id="21" name="TextBox 20"/>
          <p:cNvSpPr txBox="1"/>
          <p:nvPr/>
        </p:nvSpPr>
        <p:spPr>
          <a:xfrm>
            <a:off x="5029200" y="3790950"/>
            <a:ext cx="609600" cy="461665"/>
          </a:xfrm>
          <a:prstGeom prst="rect">
            <a:avLst/>
          </a:prstGeom>
          <a:noFill/>
        </p:spPr>
        <p:txBody>
          <a:bodyPr wrap="square" rtlCol="0">
            <a:spAutoFit/>
          </a:bodyPr>
          <a:lstStyle/>
          <a:p>
            <a:r>
              <a:rPr lang="en-US" sz="2400" b="1" baseline="-25000" dirty="0" smtClean="0"/>
              <a:t>%</a:t>
            </a:r>
            <a:endParaRPr lang="en-US" sz="2400" b="1" dirty="0"/>
          </a:p>
        </p:txBody>
      </p:sp>
      <p:sp>
        <p:nvSpPr>
          <p:cNvPr id="22" name="TextBox 21"/>
          <p:cNvSpPr txBox="1"/>
          <p:nvPr/>
        </p:nvSpPr>
        <p:spPr>
          <a:xfrm>
            <a:off x="4114800" y="3790950"/>
            <a:ext cx="609600" cy="461665"/>
          </a:xfrm>
          <a:prstGeom prst="rect">
            <a:avLst/>
          </a:prstGeom>
          <a:noFill/>
        </p:spPr>
        <p:txBody>
          <a:bodyPr wrap="square" rtlCol="0">
            <a:spAutoFit/>
          </a:bodyPr>
          <a:lstStyle/>
          <a:p>
            <a:r>
              <a:rPr lang="en-US" sz="2400" b="1" baseline="-25000" dirty="0" smtClean="0"/>
              <a:t>%</a:t>
            </a:r>
            <a:endParaRPr lang="en-US" sz="2400" b="1" dirty="0"/>
          </a:p>
        </p:txBody>
      </p:sp>
      <p:sp>
        <p:nvSpPr>
          <p:cNvPr id="23" name="TextBox 22"/>
          <p:cNvSpPr txBox="1"/>
          <p:nvPr/>
        </p:nvSpPr>
        <p:spPr>
          <a:xfrm>
            <a:off x="3200400" y="3786485"/>
            <a:ext cx="609600" cy="461665"/>
          </a:xfrm>
          <a:prstGeom prst="rect">
            <a:avLst/>
          </a:prstGeom>
          <a:noFill/>
        </p:spPr>
        <p:txBody>
          <a:bodyPr wrap="square" rtlCol="0">
            <a:spAutoFit/>
          </a:bodyPr>
          <a:lstStyle/>
          <a:p>
            <a:r>
              <a:rPr lang="en-US" sz="2400" b="1" baseline="-25000" dirty="0" smtClean="0"/>
              <a:t>%</a:t>
            </a:r>
            <a:endParaRPr lang="en-US" sz="2400" b="1" dirty="0"/>
          </a:p>
        </p:txBody>
      </p:sp>
      <p:sp>
        <p:nvSpPr>
          <p:cNvPr id="24" name="TextBox 23"/>
          <p:cNvSpPr txBox="1"/>
          <p:nvPr/>
        </p:nvSpPr>
        <p:spPr>
          <a:xfrm>
            <a:off x="4419600" y="4176415"/>
            <a:ext cx="609600" cy="461665"/>
          </a:xfrm>
          <a:prstGeom prst="rect">
            <a:avLst/>
          </a:prstGeom>
          <a:noFill/>
        </p:spPr>
        <p:txBody>
          <a:bodyPr wrap="square" rtlCol="0">
            <a:spAutoFit/>
          </a:bodyPr>
          <a:lstStyle/>
          <a:p>
            <a:r>
              <a:rPr lang="el-GR" sz="2400" b="1" dirty="0" smtClean="0"/>
              <a:t>α</a:t>
            </a:r>
            <a:r>
              <a:rPr lang="en-US" sz="2400" b="1" baseline="-25000" dirty="0" smtClean="0"/>
              <a:t>R</a:t>
            </a:r>
            <a:endParaRPr lang="en-US" sz="2400" b="1" dirty="0"/>
          </a:p>
        </p:txBody>
      </p:sp>
    </p:spTree>
    <p:extLst>
      <p:ext uri="{BB962C8B-B14F-4D97-AF65-F5344CB8AC3E}">
        <p14:creationId xmlns="" xmlns:p14="http://schemas.microsoft.com/office/powerpoint/2010/main" val="10056630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95400" y="1276350"/>
            <a:ext cx="6599205" cy="3352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3D Depth Perception Test</a:t>
            </a:r>
            <a:endParaRPr lang="en-US" dirty="0"/>
          </a:p>
        </p:txBody>
      </p:sp>
      <p:pic>
        <p:nvPicPr>
          <p:cNvPr id="19459" name="Picture 3"/>
          <p:cNvPicPr>
            <a:picLocks noGrp="1" noChangeAspect="1" noChangeArrowheads="1"/>
          </p:cNvPicPr>
          <p:nvPr>
            <p:ph idx="1"/>
          </p:nvPr>
        </p:nvPicPr>
        <p:blipFill>
          <a:blip r:embed="rId3" cstate="print"/>
          <a:srcRect l="1163" t="2997" r="2326" b="4486"/>
          <a:stretch>
            <a:fillRect/>
          </a:stretch>
        </p:blipFill>
        <p:spPr bwMode="auto">
          <a:xfrm>
            <a:off x="1371600" y="1581150"/>
            <a:ext cx="6324600" cy="2590800"/>
          </a:xfrm>
          <a:prstGeom prst="rect">
            <a:avLst/>
          </a:prstGeom>
          <a:noFill/>
          <a:ln w="9525">
            <a:noFill/>
            <a:miter lim="800000"/>
            <a:headEnd/>
            <a:tailEnd/>
          </a:ln>
        </p:spPr>
      </p:pic>
      <p:sp>
        <p:nvSpPr>
          <p:cNvPr id="6" name="Rectangle 5"/>
          <p:cNvSpPr/>
          <p:nvPr/>
        </p:nvSpPr>
        <p:spPr>
          <a:xfrm>
            <a:off x="1447800" y="2514600"/>
            <a:ext cx="6248400" cy="7429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1358836" y="4487302"/>
            <a:ext cx="774764" cy="646331"/>
          </a:xfrm>
          <a:prstGeom prst="rect">
            <a:avLst/>
          </a:prstGeom>
          <a:noFill/>
        </p:spPr>
        <p:txBody>
          <a:bodyPr wrap="none" rtlCol="0">
            <a:spAutoFit/>
          </a:bodyPr>
          <a:lstStyle/>
          <a:p>
            <a:r>
              <a:rPr lang="en-US" sz="3600" b="1" dirty="0" smtClean="0">
                <a:solidFill>
                  <a:srgbClr val="FFC000"/>
                </a:solidFill>
              </a:rPr>
              <a:t>Far</a:t>
            </a:r>
            <a:endParaRPr lang="en-US" sz="3600" b="1" dirty="0">
              <a:solidFill>
                <a:srgbClr val="FFC000"/>
              </a:solidFill>
            </a:endParaRPr>
          </a:p>
        </p:txBody>
      </p:sp>
      <p:sp>
        <p:nvSpPr>
          <p:cNvPr id="10" name="TextBox 9"/>
          <p:cNvSpPr txBox="1"/>
          <p:nvPr/>
        </p:nvSpPr>
        <p:spPr>
          <a:xfrm>
            <a:off x="6781800" y="4487302"/>
            <a:ext cx="1112805" cy="646331"/>
          </a:xfrm>
          <a:prstGeom prst="rect">
            <a:avLst/>
          </a:prstGeom>
          <a:noFill/>
        </p:spPr>
        <p:txBody>
          <a:bodyPr wrap="none" rtlCol="0">
            <a:spAutoFit/>
          </a:bodyPr>
          <a:lstStyle/>
          <a:p>
            <a:r>
              <a:rPr lang="en-US" sz="3600" b="1" dirty="0" smtClean="0">
                <a:solidFill>
                  <a:srgbClr val="7030A0"/>
                </a:solidFill>
              </a:rPr>
              <a:t>Near</a:t>
            </a:r>
            <a:endParaRPr lang="en-US" sz="3600" b="1" dirty="0">
              <a:solidFill>
                <a:srgbClr val="7030A0"/>
              </a:solidFill>
            </a:endParaRPr>
          </a:p>
        </p:txBody>
      </p:sp>
      <p:sp>
        <p:nvSpPr>
          <p:cNvPr id="13" name="Rectangle 12"/>
          <p:cNvSpPr/>
          <p:nvPr/>
        </p:nvSpPr>
        <p:spPr>
          <a:xfrm>
            <a:off x="6858000" y="1428750"/>
            <a:ext cx="914400" cy="302895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47800" y="1428750"/>
            <a:ext cx="685800" cy="302895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29000" y="4781550"/>
            <a:ext cx="2111155" cy="369332"/>
          </a:xfrm>
          <a:prstGeom prst="rect">
            <a:avLst/>
          </a:prstGeom>
          <a:noFill/>
        </p:spPr>
        <p:txBody>
          <a:bodyPr wrap="none" rtlCol="0">
            <a:spAutoFit/>
          </a:bodyPr>
          <a:lstStyle/>
          <a:p>
            <a:r>
              <a:rPr lang="en-US" dirty="0" smtClean="0"/>
              <a:t>Stereo Image Shown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276350"/>
            <a:ext cx="6599205" cy="3352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5" name="Group 39"/>
          <p:cNvGrpSpPr/>
          <p:nvPr/>
        </p:nvGrpSpPr>
        <p:grpSpPr>
          <a:xfrm>
            <a:off x="1600200" y="1504950"/>
            <a:ext cx="6096000" cy="914400"/>
            <a:chOff x="1600200" y="1733550"/>
            <a:chExt cx="6096000" cy="914400"/>
          </a:xfrm>
        </p:grpSpPr>
        <p:pic>
          <p:nvPicPr>
            <p:cNvPr id="32770" name="Picture 2" descr="http://img97.imageshack.us/img97/5843/crate.jpg"/>
            <p:cNvPicPr>
              <a:picLocks noChangeAspect="1" noChangeArrowheads="1"/>
            </p:cNvPicPr>
            <p:nvPr/>
          </p:nvPicPr>
          <p:blipFill>
            <a:blip r:embed="rId3" cstate="print"/>
            <a:srcRect/>
            <a:stretch>
              <a:fillRect/>
            </a:stretch>
          </p:blipFill>
          <p:spPr bwMode="auto">
            <a:xfrm>
              <a:off x="6781800" y="1733550"/>
              <a:ext cx="914400" cy="914400"/>
            </a:xfrm>
            <a:prstGeom prst="rect">
              <a:avLst/>
            </a:prstGeom>
            <a:noFill/>
          </p:spPr>
        </p:pic>
        <p:pic>
          <p:nvPicPr>
            <p:cNvPr id="26" name="Picture 2" descr="http://img97.imageshack.us/img97/5843/crate.jpg"/>
            <p:cNvPicPr>
              <a:picLocks noChangeAspect="1" noChangeArrowheads="1"/>
            </p:cNvPicPr>
            <p:nvPr/>
          </p:nvPicPr>
          <p:blipFill>
            <a:blip r:embed="rId4" cstate="print"/>
            <a:srcRect/>
            <a:stretch>
              <a:fillRect/>
            </a:stretch>
          </p:blipFill>
          <p:spPr bwMode="auto">
            <a:xfrm>
              <a:off x="5715000" y="1824990"/>
              <a:ext cx="822960" cy="822960"/>
            </a:xfrm>
            <a:prstGeom prst="rect">
              <a:avLst/>
            </a:prstGeom>
            <a:noFill/>
          </p:spPr>
        </p:pic>
        <p:pic>
          <p:nvPicPr>
            <p:cNvPr id="27" name="Picture 2" descr="http://img97.imageshack.us/img97/5843/crate.jpg"/>
            <p:cNvPicPr>
              <a:picLocks noChangeAspect="1" noChangeArrowheads="1"/>
            </p:cNvPicPr>
            <p:nvPr/>
          </p:nvPicPr>
          <p:blipFill>
            <a:blip r:embed="rId5" cstate="print"/>
            <a:srcRect/>
            <a:stretch>
              <a:fillRect/>
            </a:stretch>
          </p:blipFill>
          <p:spPr bwMode="auto">
            <a:xfrm>
              <a:off x="4724400" y="1916430"/>
              <a:ext cx="731520" cy="731520"/>
            </a:xfrm>
            <a:prstGeom prst="rect">
              <a:avLst/>
            </a:prstGeom>
            <a:noFill/>
          </p:spPr>
        </p:pic>
        <p:pic>
          <p:nvPicPr>
            <p:cNvPr id="28" name="Picture 2" descr="http://img97.imageshack.us/img97/5843/crate.jpg"/>
            <p:cNvPicPr>
              <a:picLocks noChangeAspect="1" noChangeArrowheads="1"/>
            </p:cNvPicPr>
            <p:nvPr/>
          </p:nvPicPr>
          <p:blipFill>
            <a:blip r:embed="rId6" cstate="print"/>
            <a:srcRect/>
            <a:stretch>
              <a:fillRect/>
            </a:stretch>
          </p:blipFill>
          <p:spPr bwMode="auto">
            <a:xfrm>
              <a:off x="3779520" y="2007870"/>
              <a:ext cx="640080" cy="640080"/>
            </a:xfrm>
            <a:prstGeom prst="rect">
              <a:avLst/>
            </a:prstGeom>
            <a:noFill/>
          </p:spPr>
        </p:pic>
        <p:pic>
          <p:nvPicPr>
            <p:cNvPr id="29" name="Picture 2" descr="http://img97.imageshack.us/img97/5843/crate.jpg"/>
            <p:cNvPicPr>
              <a:picLocks noChangeAspect="1" noChangeArrowheads="1"/>
            </p:cNvPicPr>
            <p:nvPr/>
          </p:nvPicPr>
          <p:blipFill>
            <a:blip r:embed="rId7" cstate="print"/>
            <a:srcRect/>
            <a:stretch>
              <a:fillRect/>
            </a:stretch>
          </p:blipFill>
          <p:spPr bwMode="auto">
            <a:xfrm>
              <a:off x="2956560" y="2099310"/>
              <a:ext cx="548640" cy="548640"/>
            </a:xfrm>
            <a:prstGeom prst="rect">
              <a:avLst/>
            </a:prstGeom>
            <a:noFill/>
          </p:spPr>
        </p:pic>
        <p:pic>
          <p:nvPicPr>
            <p:cNvPr id="30" name="Picture 2" descr="http://img97.imageshack.us/img97/5843/crate.jpg"/>
            <p:cNvPicPr>
              <a:picLocks noChangeAspect="1" noChangeArrowheads="1"/>
            </p:cNvPicPr>
            <p:nvPr/>
          </p:nvPicPr>
          <p:blipFill>
            <a:blip r:embed="rId8" cstate="print"/>
            <a:srcRect/>
            <a:stretch>
              <a:fillRect/>
            </a:stretch>
          </p:blipFill>
          <p:spPr bwMode="auto">
            <a:xfrm>
              <a:off x="2209800" y="2190750"/>
              <a:ext cx="457200" cy="457200"/>
            </a:xfrm>
            <a:prstGeom prst="rect">
              <a:avLst/>
            </a:prstGeom>
            <a:noFill/>
          </p:spPr>
        </p:pic>
        <p:pic>
          <p:nvPicPr>
            <p:cNvPr id="31" name="Picture 2" descr="http://img97.imageshack.us/img97/5843/crate.jpg"/>
            <p:cNvPicPr>
              <a:picLocks noChangeAspect="1" noChangeArrowheads="1"/>
            </p:cNvPicPr>
            <p:nvPr/>
          </p:nvPicPr>
          <p:blipFill>
            <a:blip r:embed="rId9" cstate="print"/>
            <a:srcRect/>
            <a:stretch>
              <a:fillRect/>
            </a:stretch>
          </p:blipFill>
          <p:spPr bwMode="auto">
            <a:xfrm>
              <a:off x="1600200" y="2282190"/>
              <a:ext cx="365760" cy="365760"/>
            </a:xfrm>
            <a:prstGeom prst="rect">
              <a:avLst/>
            </a:prstGeom>
            <a:noFill/>
          </p:spPr>
        </p:pic>
      </p:grpSp>
      <p:grpSp>
        <p:nvGrpSpPr>
          <p:cNvPr id="6" name="Group 38"/>
          <p:cNvGrpSpPr/>
          <p:nvPr/>
        </p:nvGrpSpPr>
        <p:grpSpPr>
          <a:xfrm>
            <a:off x="1600200" y="3562350"/>
            <a:ext cx="6096000" cy="914400"/>
            <a:chOff x="1600200" y="3028950"/>
            <a:chExt cx="6096000" cy="914400"/>
          </a:xfrm>
        </p:grpSpPr>
        <p:pic>
          <p:nvPicPr>
            <p:cNvPr id="32" name="Picture 2" descr="http://img97.imageshack.us/img97/5843/crate.jpg"/>
            <p:cNvPicPr>
              <a:picLocks noChangeAspect="1" noChangeArrowheads="1"/>
            </p:cNvPicPr>
            <p:nvPr/>
          </p:nvPicPr>
          <p:blipFill>
            <a:blip r:embed="rId3" cstate="print"/>
            <a:srcRect/>
            <a:stretch>
              <a:fillRect/>
            </a:stretch>
          </p:blipFill>
          <p:spPr bwMode="auto">
            <a:xfrm>
              <a:off x="6781800" y="3028950"/>
              <a:ext cx="914400" cy="914400"/>
            </a:xfrm>
            <a:prstGeom prst="rect">
              <a:avLst/>
            </a:prstGeom>
            <a:noFill/>
          </p:spPr>
        </p:pic>
        <p:pic>
          <p:nvPicPr>
            <p:cNvPr id="33" name="Picture 2" descr="http://img97.imageshack.us/img97/5843/crate.jpg"/>
            <p:cNvPicPr>
              <a:picLocks noChangeAspect="1" noChangeArrowheads="1"/>
            </p:cNvPicPr>
            <p:nvPr/>
          </p:nvPicPr>
          <p:blipFill>
            <a:blip r:embed="rId4" cstate="print"/>
            <a:srcRect/>
            <a:stretch>
              <a:fillRect/>
            </a:stretch>
          </p:blipFill>
          <p:spPr bwMode="auto">
            <a:xfrm>
              <a:off x="5715000" y="3028950"/>
              <a:ext cx="822960" cy="822960"/>
            </a:xfrm>
            <a:prstGeom prst="rect">
              <a:avLst/>
            </a:prstGeom>
            <a:noFill/>
          </p:spPr>
        </p:pic>
        <p:pic>
          <p:nvPicPr>
            <p:cNvPr id="34" name="Picture 2" descr="http://img97.imageshack.us/img97/5843/crate.jpg"/>
            <p:cNvPicPr>
              <a:picLocks noChangeAspect="1" noChangeArrowheads="1"/>
            </p:cNvPicPr>
            <p:nvPr/>
          </p:nvPicPr>
          <p:blipFill>
            <a:blip r:embed="rId5" cstate="print"/>
            <a:srcRect/>
            <a:stretch>
              <a:fillRect/>
            </a:stretch>
          </p:blipFill>
          <p:spPr bwMode="auto">
            <a:xfrm>
              <a:off x="4724400" y="3028950"/>
              <a:ext cx="731520" cy="731520"/>
            </a:xfrm>
            <a:prstGeom prst="rect">
              <a:avLst/>
            </a:prstGeom>
            <a:noFill/>
          </p:spPr>
        </p:pic>
        <p:pic>
          <p:nvPicPr>
            <p:cNvPr id="35" name="Picture 2" descr="http://img97.imageshack.us/img97/5843/crate.jpg"/>
            <p:cNvPicPr>
              <a:picLocks noChangeAspect="1" noChangeArrowheads="1"/>
            </p:cNvPicPr>
            <p:nvPr/>
          </p:nvPicPr>
          <p:blipFill>
            <a:blip r:embed="rId6" cstate="print"/>
            <a:srcRect/>
            <a:stretch>
              <a:fillRect/>
            </a:stretch>
          </p:blipFill>
          <p:spPr bwMode="auto">
            <a:xfrm>
              <a:off x="3779520" y="3028950"/>
              <a:ext cx="640080" cy="640080"/>
            </a:xfrm>
            <a:prstGeom prst="rect">
              <a:avLst/>
            </a:prstGeom>
            <a:noFill/>
          </p:spPr>
        </p:pic>
        <p:pic>
          <p:nvPicPr>
            <p:cNvPr id="36" name="Picture 2" descr="http://img97.imageshack.us/img97/5843/crate.jpg"/>
            <p:cNvPicPr>
              <a:picLocks noChangeAspect="1" noChangeArrowheads="1"/>
            </p:cNvPicPr>
            <p:nvPr/>
          </p:nvPicPr>
          <p:blipFill>
            <a:blip r:embed="rId7" cstate="print"/>
            <a:srcRect/>
            <a:stretch>
              <a:fillRect/>
            </a:stretch>
          </p:blipFill>
          <p:spPr bwMode="auto">
            <a:xfrm>
              <a:off x="2956560" y="3028950"/>
              <a:ext cx="548640" cy="548640"/>
            </a:xfrm>
            <a:prstGeom prst="rect">
              <a:avLst/>
            </a:prstGeom>
            <a:noFill/>
          </p:spPr>
        </p:pic>
        <p:pic>
          <p:nvPicPr>
            <p:cNvPr id="37" name="Picture 2" descr="http://img97.imageshack.us/img97/5843/crate.jpg"/>
            <p:cNvPicPr>
              <a:picLocks noChangeAspect="1" noChangeArrowheads="1"/>
            </p:cNvPicPr>
            <p:nvPr/>
          </p:nvPicPr>
          <p:blipFill>
            <a:blip r:embed="rId8" cstate="print"/>
            <a:srcRect/>
            <a:stretch>
              <a:fillRect/>
            </a:stretch>
          </p:blipFill>
          <p:spPr bwMode="auto">
            <a:xfrm>
              <a:off x="2209800" y="3028950"/>
              <a:ext cx="457200" cy="457200"/>
            </a:xfrm>
            <a:prstGeom prst="rect">
              <a:avLst/>
            </a:prstGeom>
            <a:noFill/>
          </p:spPr>
        </p:pic>
        <p:pic>
          <p:nvPicPr>
            <p:cNvPr id="38" name="Picture 2" descr="http://img97.imageshack.us/img97/5843/crate.jpg"/>
            <p:cNvPicPr>
              <a:picLocks noChangeAspect="1" noChangeArrowheads="1"/>
            </p:cNvPicPr>
            <p:nvPr/>
          </p:nvPicPr>
          <p:blipFill>
            <a:blip r:embed="rId9" cstate="print"/>
            <a:srcRect/>
            <a:stretch>
              <a:fillRect/>
            </a:stretch>
          </p:blipFill>
          <p:spPr bwMode="auto">
            <a:xfrm>
              <a:off x="1600200" y="3028950"/>
              <a:ext cx="365760" cy="365760"/>
            </a:xfrm>
            <a:prstGeom prst="rect">
              <a:avLst/>
            </a:prstGeom>
            <a:noFill/>
          </p:spPr>
        </p:pic>
      </p:grpSp>
      <p:sp>
        <p:nvSpPr>
          <p:cNvPr id="39" name="Title 1"/>
          <p:cNvSpPr txBox="1">
            <a:spLocks/>
          </p:cNvSpPr>
          <p:nvPr/>
        </p:nvSpPr>
        <p:spPr>
          <a:xfrm>
            <a:off x="457200" y="205979"/>
            <a:ext cx="822960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3D Depth Perception Test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0" name="TextBox 39"/>
          <p:cNvSpPr txBox="1"/>
          <p:nvPr/>
        </p:nvSpPr>
        <p:spPr>
          <a:xfrm>
            <a:off x="1358836" y="4487302"/>
            <a:ext cx="774764" cy="646331"/>
          </a:xfrm>
          <a:prstGeom prst="rect">
            <a:avLst/>
          </a:prstGeom>
          <a:noFill/>
        </p:spPr>
        <p:txBody>
          <a:bodyPr wrap="none" rtlCol="0">
            <a:spAutoFit/>
          </a:bodyPr>
          <a:lstStyle/>
          <a:p>
            <a:r>
              <a:rPr lang="en-US" sz="3600" b="1" dirty="0" smtClean="0">
                <a:solidFill>
                  <a:srgbClr val="FFC000"/>
                </a:solidFill>
              </a:rPr>
              <a:t>Far</a:t>
            </a:r>
            <a:endParaRPr lang="en-US" sz="3600" b="1" dirty="0">
              <a:solidFill>
                <a:srgbClr val="FFC000"/>
              </a:solidFill>
            </a:endParaRPr>
          </a:p>
        </p:txBody>
      </p:sp>
      <p:sp>
        <p:nvSpPr>
          <p:cNvPr id="42" name="TextBox 41"/>
          <p:cNvSpPr txBox="1"/>
          <p:nvPr/>
        </p:nvSpPr>
        <p:spPr>
          <a:xfrm>
            <a:off x="6781800" y="4487302"/>
            <a:ext cx="1112805" cy="646331"/>
          </a:xfrm>
          <a:prstGeom prst="rect">
            <a:avLst/>
          </a:prstGeom>
          <a:noFill/>
        </p:spPr>
        <p:txBody>
          <a:bodyPr wrap="none" rtlCol="0">
            <a:spAutoFit/>
          </a:bodyPr>
          <a:lstStyle/>
          <a:p>
            <a:r>
              <a:rPr lang="en-US" sz="3600" b="1" dirty="0" smtClean="0">
                <a:solidFill>
                  <a:srgbClr val="7030A0"/>
                </a:solidFill>
              </a:rPr>
              <a:t>Near</a:t>
            </a:r>
            <a:endParaRPr lang="en-US" sz="3600" b="1" dirty="0">
              <a:solidFill>
                <a:srgbClr val="7030A0"/>
              </a:solidFill>
            </a:endParaRPr>
          </a:p>
        </p:txBody>
      </p:sp>
      <p:sp>
        <p:nvSpPr>
          <p:cNvPr id="46" name="Rectangle 45"/>
          <p:cNvSpPr/>
          <p:nvPr/>
        </p:nvSpPr>
        <p:spPr>
          <a:xfrm>
            <a:off x="6705600" y="1352550"/>
            <a:ext cx="1066800" cy="32004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447800" y="1428750"/>
            <a:ext cx="685800" cy="302895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3429000" y="4793218"/>
            <a:ext cx="2036776" cy="369332"/>
          </a:xfrm>
          <a:prstGeom prst="rect">
            <a:avLst/>
          </a:prstGeom>
          <a:noFill/>
        </p:spPr>
        <p:txBody>
          <a:bodyPr wrap="none" rtlCol="0">
            <a:spAutoFit/>
          </a:bodyPr>
          <a:lstStyle/>
          <a:p>
            <a:r>
              <a:rPr lang="en-US" dirty="0" smtClean="0"/>
              <a:t>Perceived 3D Image</a:t>
            </a:r>
            <a:endParaRPr lang="en-US" dirty="0"/>
          </a:p>
        </p:txBody>
      </p:sp>
    </p:spTree>
    <p:extLst>
      <p:ext uri="{BB962C8B-B14F-4D97-AF65-F5344CB8AC3E}">
        <p14:creationId xmlns="" xmlns:p14="http://schemas.microsoft.com/office/powerpoint/2010/main" val="3568549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276350"/>
            <a:ext cx="6599205" cy="3352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 name="Group 39"/>
          <p:cNvGrpSpPr/>
          <p:nvPr/>
        </p:nvGrpSpPr>
        <p:grpSpPr>
          <a:xfrm>
            <a:off x="1600200" y="1504950"/>
            <a:ext cx="6096000" cy="914400"/>
            <a:chOff x="1600200" y="1733550"/>
            <a:chExt cx="6096000" cy="914400"/>
          </a:xfrm>
        </p:grpSpPr>
        <p:pic>
          <p:nvPicPr>
            <p:cNvPr id="32770" name="Picture 2" descr="http://img97.imageshack.us/img97/5843/crate.jpg"/>
            <p:cNvPicPr>
              <a:picLocks noChangeAspect="1" noChangeArrowheads="1"/>
            </p:cNvPicPr>
            <p:nvPr/>
          </p:nvPicPr>
          <p:blipFill>
            <a:blip r:embed="rId3" cstate="print"/>
            <a:srcRect/>
            <a:stretch>
              <a:fillRect/>
            </a:stretch>
          </p:blipFill>
          <p:spPr bwMode="auto">
            <a:xfrm>
              <a:off x="6781800" y="1733550"/>
              <a:ext cx="914400" cy="914400"/>
            </a:xfrm>
            <a:prstGeom prst="rect">
              <a:avLst/>
            </a:prstGeom>
            <a:noFill/>
          </p:spPr>
        </p:pic>
        <p:pic>
          <p:nvPicPr>
            <p:cNvPr id="26" name="Picture 2" descr="http://img97.imageshack.us/img97/5843/crate.jpg"/>
            <p:cNvPicPr>
              <a:picLocks noChangeAspect="1" noChangeArrowheads="1"/>
            </p:cNvPicPr>
            <p:nvPr/>
          </p:nvPicPr>
          <p:blipFill>
            <a:blip r:embed="rId4" cstate="print"/>
            <a:srcRect/>
            <a:stretch>
              <a:fillRect/>
            </a:stretch>
          </p:blipFill>
          <p:spPr bwMode="auto">
            <a:xfrm>
              <a:off x="5715000" y="1824990"/>
              <a:ext cx="822960" cy="822960"/>
            </a:xfrm>
            <a:prstGeom prst="rect">
              <a:avLst/>
            </a:prstGeom>
            <a:noFill/>
          </p:spPr>
        </p:pic>
        <p:pic>
          <p:nvPicPr>
            <p:cNvPr id="27" name="Picture 2" descr="http://img97.imageshack.us/img97/5843/crate.jpg"/>
            <p:cNvPicPr>
              <a:picLocks noChangeAspect="1" noChangeArrowheads="1"/>
            </p:cNvPicPr>
            <p:nvPr/>
          </p:nvPicPr>
          <p:blipFill>
            <a:blip r:embed="rId5" cstate="print"/>
            <a:srcRect/>
            <a:stretch>
              <a:fillRect/>
            </a:stretch>
          </p:blipFill>
          <p:spPr bwMode="auto">
            <a:xfrm>
              <a:off x="4724400" y="1916430"/>
              <a:ext cx="731520" cy="731520"/>
            </a:xfrm>
            <a:prstGeom prst="rect">
              <a:avLst/>
            </a:prstGeom>
            <a:noFill/>
          </p:spPr>
        </p:pic>
        <p:pic>
          <p:nvPicPr>
            <p:cNvPr id="28" name="Picture 2" descr="http://img97.imageshack.us/img97/5843/crate.jpg"/>
            <p:cNvPicPr>
              <a:picLocks noChangeAspect="1" noChangeArrowheads="1"/>
            </p:cNvPicPr>
            <p:nvPr/>
          </p:nvPicPr>
          <p:blipFill>
            <a:blip r:embed="rId6" cstate="print"/>
            <a:srcRect/>
            <a:stretch>
              <a:fillRect/>
            </a:stretch>
          </p:blipFill>
          <p:spPr bwMode="auto">
            <a:xfrm>
              <a:off x="3779520" y="2007870"/>
              <a:ext cx="640080" cy="640080"/>
            </a:xfrm>
            <a:prstGeom prst="rect">
              <a:avLst/>
            </a:prstGeom>
            <a:noFill/>
          </p:spPr>
        </p:pic>
        <p:pic>
          <p:nvPicPr>
            <p:cNvPr id="29" name="Picture 2" descr="http://img97.imageshack.us/img97/5843/crate.jpg"/>
            <p:cNvPicPr>
              <a:picLocks noChangeAspect="1" noChangeArrowheads="1"/>
            </p:cNvPicPr>
            <p:nvPr/>
          </p:nvPicPr>
          <p:blipFill>
            <a:blip r:embed="rId7" cstate="print"/>
            <a:srcRect/>
            <a:stretch>
              <a:fillRect/>
            </a:stretch>
          </p:blipFill>
          <p:spPr bwMode="auto">
            <a:xfrm>
              <a:off x="2956560" y="2099310"/>
              <a:ext cx="548640" cy="548640"/>
            </a:xfrm>
            <a:prstGeom prst="rect">
              <a:avLst/>
            </a:prstGeom>
            <a:noFill/>
          </p:spPr>
        </p:pic>
        <p:pic>
          <p:nvPicPr>
            <p:cNvPr id="30" name="Picture 2" descr="http://img97.imageshack.us/img97/5843/crate.jpg"/>
            <p:cNvPicPr>
              <a:picLocks noChangeAspect="1" noChangeArrowheads="1"/>
            </p:cNvPicPr>
            <p:nvPr/>
          </p:nvPicPr>
          <p:blipFill>
            <a:blip r:embed="rId8" cstate="print"/>
            <a:srcRect/>
            <a:stretch>
              <a:fillRect/>
            </a:stretch>
          </p:blipFill>
          <p:spPr bwMode="auto">
            <a:xfrm>
              <a:off x="2209800" y="2190750"/>
              <a:ext cx="457200" cy="457200"/>
            </a:xfrm>
            <a:prstGeom prst="rect">
              <a:avLst/>
            </a:prstGeom>
            <a:noFill/>
          </p:spPr>
        </p:pic>
        <p:pic>
          <p:nvPicPr>
            <p:cNvPr id="31" name="Picture 2" descr="http://img97.imageshack.us/img97/5843/crate.jpg"/>
            <p:cNvPicPr>
              <a:picLocks noChangeAspect="1" noChangeArrowheads="1"/>
            </p:cNvPicPr>
            <p:nvPr/>
          </p:nvPicPr>
          <p:blipFill>
            <a:blip r:embed="rId9" cstate="print"/>
            <a:srcRect/>
            <a:stretch>
              <a:fillRect/>
            </a:stretch>
          </p:blipFill>
          <p:spPr bwMode="auto">
            <a:xfrm>
              <a:off x="1600200" y="2282190"/>
              <a:ext cx="365760" cy="365760"/>
            </a:xfrm>
            <a:prstGeom prst="rect">
              <a:avLst/>
            </a:prstGeom>
            <a:noFill/>
          </p:spPr>
        </p:pic>
      </p:grpSp>
      <p:grpSp>
        <p:nvGrpSpPr>
          <p:cNvPr id="5" name="Group 38"/>
          <p:cNvGrpSpPr/>
          <p:nvPr/>
        </p:nvGrpSpPr>
        <p:grpSpPr>
          <a:xfrm>
            <a:off x="1600200" y="3562350"/>
            <a:ext cx="6096000" cy="914400"/>
            <a:chOff x="1600200" y="3028950"/>
            <a:chExt cx="6096000" cy="914400"/>
          </a:xfrm>
        </p:grpSpPr>
        <p:pic>
          <p:nvPicPr>
            <p:cNvPr id="32" name="Picture 2" descr="http://img97.imageshack.us/img97/5843/crate.jpg"/>
            <p:cNvPicPr>
              <a:picLocks noChangeAspect="1" noChangeArrowheads="1"/>
            </p:cNvPicPr>
            <p:nvPr/>
          </p:nvPicPr>
          <p:blipFill>
            <a:blip r:embed="rId3" cstate="print"/>
            <a:srcRect/>
            <a:stretch>
              <a:fillRect/>
            </a:stretch>
          </p:blipFill>
          <p:spPr bwMode="auto">
            <a:xfrm>
              <a:off x="6781800" y="3028950"/>
              <a:ext cx="914400" cy="914400"/>
            </a:xfrm>
            <a:prstGeom prst="rect">
              <a:avLst/>
            </a:prstGeom>
            <a:noFill/>
          </p:spPr>
        </p:pic>
        <p:pic>
          <p:nvPicPr>
            <p:cNvPr id="33" name="Picture 2" descr="http://img97.imageshack.us/img97/5843/crate.jpg"/>
            <p:cNvPicPr>
              <a:picLocks noChangeAspect="1" noChangeArrowheads="1"/>
            </p:cNvPicPr>
            <p:nvPr/>
          </p:nvPicPr>
          <p:blipFill>
            <a:blip r:embed="rId4" cstate="print"/>
            <a:srcRect/>
            <a:stretch>
              <a:fillRect/>
            </a:stretch>
          </p:blipFill>
          <p:spPr bwMode="auto">
            <a:xfrm>
              <a:off x="5715000" y="3028950"/>
              <a:ext cx="822960" cy="822960"/>
            </a:xfrm>
            <a:prstGeom prst="rect">
              <a:avLst/>
            </a:prstGeom>
            <a:noFill/>
          </p:spPr>
        </p:pic>
        <p:pic>
          <p:nvPicPr>
            <p:cNvPr id="34" name="Picture 2" descr="http://img97.imageshack.us/img97/5843/crate.jpg"/>
            <p:cNvPicPr>
              <a:picLocks noChangeAspect="1" noChangeArrowheads="1"/>
            </p:cNvPicPr>
            <p:nvPr/>
          </p:nvPicPr>
          <p:blipFill>
            <a:blip r:embed="rId5" cstate="print"/>
            <a:srcRect/>
            <a:stretch>
              <a:fillRect/>
            </a:stretch>
          </p:blipFill>
          <p:spPr bwMode="auto">
            <a:xfrm>
              <a:off x="4724400" y="3028950"/>
              <a:ext cx="731520" cy="731520"/>
            </a:xfrm>
            <a:prstGeom prst="rect">
              <a:avLst/>
            </a:prstGeom>
            <a:noFill/>
          </p:spPr>
        </p:pic>
        <p:pic>
          <p:nvPicPr>
            <p:cNvPr id="35" name="Picture 2" descr="http://img97.imageshack.us/img97/5843/crate.jpg"/>
            <p:cNvPicPr>
              <a:picLocks noChangeAspect="1" noChangeArrowheads="1"/>
            </p:cNvPicPr>
            <p:nvPr/>
          </p:nvPicPr>
          <p:blipFill>
            <a:blip r:embed="rId6" cstate="print"/>
            <a:srcRect/>
            <a:stretch>
              <a:fillRect/>
            </a:stretch>
          </p:blipFill>
          <p:spPr bwMode="auto">
            <a:xfrm>
              <a:off x="3779520" y="3028950"/>
              <a:ext cx="640080" cy="640080"/>
            </a:xfrm>
            <a:prstGeom prst="rect">
              <a:avLst/>
            </a:prstGeom>
            <a:noFill/>
          </p:spPr>
        </p:pic>
        <p:pic>
          <p:nvPicPr>
            <p:cNvPr id="36" name="Picture 2" descr="http://img97.imageshack.us/img97/5843/crate.jpg"/>
            <p:cNvPicPr>
              <a:picLocks noChangeAspect="1" noChangeArrowheads="1"/>
            </p:cNvPicPr>
            <p:nvPr/>
          </p:nvPicPr>
          <p:blipFill>
            <a:blip r:embed="rId7" cstate="print"/>
            <a:srcRect/>
            <a:stretch>
              <a:fillRect/>
            </a:stretch>
          </p:blipFill>
          <p:spPr bwMode="auto">
            <a:xfrm>
              <a:off x="2956560" y="3028950"/>
              <a:ext cx="548640" cy="548640"/>
            </a:xfrm>
            <a:prstGeom prst="rect">
              <a:avLst/>
            </a:prstGeom>
            <a:noFill/>
          </p:spPr>
        </p:pic>
        <p:pic>
          <p:nvPicPr>
            <p:cNvPr id="37" name="Picture 2" descr="http://img97.imageshack.us/img97/5843/crate.jpg"/>
            <p:cNvPicPr>
              <a:picLocks noChangeAspect="1" noChangeArrowheads="1"/>
            </p:cNvPicPr>
            <p:nvPr/>
          </p:nvPicPr>
          <p:blipFill>
            <a:blip r:embed="rId8" cstate="print"/>
            <a:srcRect/>
            <a:stretch>
              <a:fillRect/>
            </a:stretch>
          </p:blipFill>
          <p:spPr bwMode="auto">
            <a:xfrm>
              <a:off x="2209800" y="3028950"/>
              <a:ext cx="457200" cy="457200"/>
            </a:xfrm>
            <a:prstGeom prst="rect">
              <a:avLst/>
            </a:prstGeom>
            <a:noFill/>
          </p:spPr>
        </p:pic>
        <p:pic>
          <p:nvPicPr>
            <p:cNvPr id="38" name="Picture 2" descr="http://img97.imageshack.us/img97/5843/crate.jpg"/>
            <p:cNvPicPr>
              <a:picLocks noChangeAspect="1" noChangeArrowheads="1"/>
            </p:cNvPicPr>
            <p:nvPr/>
          </p:nvPicPr>
          <p:blipFill>
            <a:blip r:embed="rId9" cstate="print"/>
            <a:srcRect/>
            <a:stretch>
              <a:fillRect/>
            </a:stretch>
          </p:blipFill>
          <p:spPr bwMode="auto">
            <a:xfrm>
              <a:off x="1600200" y="3028950"/>
              <a:ext cx="365760" cy="365760"/>
            </a:xfrm>
            <a:prstGeom prst="rect">
              <a:avLst/>
            </a:prstGeom>
            <a:noFill/>
          </p:spPr>
        </p:pic>
      </p:grpSp>
      <p:sp>
        <p:nvSpPr>
          <p:cNvPr id="39" name="Title 1"/>
          <p:cNvSpPr txBox="1">
            <a:spLocks/>
          </p:cNvSpPr>
          <p:nvPr/>
        </p:nvSpPr>
        <p:spPr>
          <a:xfrm>
            <a:off x="457200" y="205979"/>
            <a:ext cx="822960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3D Depth Perception Test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54" name="Group 53"/>
          <p:cNvGrpSpPr/>
          <p:nvPr/>
        </p:nvGrpSpPr>
        <p:grpSpPr>
          <a:xfrm>
            <a:off x="1508760" y="2693670"/>
            <a:ext cx="5958840" cy="548640"/>
            <a:chOff x="1508760" y="2693670"/>
            <a:chExt cx="5958840" cy="548640"/>
          </a:xfrm>
        </p:grpSpPr>
        <p:pic>
          <p:nvPicPr>
            <p:cNvPr id="45" name="Picture 2" descr="http://img97.imageshack.us/img97/5843/crate.jpg"/>
            <p:cNvPicPr>
              <a:picLocks noChangeAspect="1" noChangeArrowheads="1"/>
            </p:cNvPicPr>
            <p:nvPr/>
          </p:nvPicPr>
          <p:blipFill>
            <a:blip r:embed="rId7" cstate="print"/>
            <a:srcRect/>
            <a:stretch>
              <a:fillRect/>
            </a:stretch>
          </p:blipFill>
          <p:spPr bwMode="auto">
            <a:xfrm>
              <a:off x="6918960" y="2693670"/>
              <a:ext cx="548640" cy="548640"/>
            </a:xfrm>
            <a:prstGeom prst="rect">
              <a:avLst/>
            </a:prstGeom>
            <a:noFill/>
          </p:spPr>
        </p:pic>
        <p:pic>
          <p:nvPicPr>
            <p:cNvPr id="48" name="Picture 2" descr="http://img97.imageshack.us/img97/5843/crate.jpg"/>
            <p:cNvPicPr>
              <a:picLocks noChangeAspect="1" noChangeArrowheads="1"/>
            </p:cNvPicPr>
            <p:nvPr/>
          </p:nvPicPr>
          <p:blipFill>
            <a:blip r:embed="rId7" cstate="print"/>
            <a:srcRect/>
            <a:stretch>
              <a:fillRect/>
            </a:stretch>
          </p:blipFill>
          <p:spPr bwMode="auto">
            <a:xfrm>
              <a:off x="5852160" y="2693670"/>
              <a:ext cx="548640" cy="548640"/>
            </a:xfrm>
            <a:prstGeom prst="rect">
              <a:avLst/>
            </a:prstGeom>
            <a:noFill/>
          </p:spPr>
        </p:pic>
        <p:pic>
          <p:nvPicPr>
            <p:cNvPr id="49" name="Picture 2" descr="http://img97.imageshack.us/img97/5843/crate.jpg"/>
            <p:cNvPicPr>
              <a:picLocks noChangeAspect="1" noChangeArrowheads="1"/>
            </p:cNvPicPr>
            <p:nvPr/>
          </p:nvPicPr>
          <p:blipFill>
            <a:blip r:embed="rId7" cstate="print"/>
            <a:srcRect/>
            <a:stretch>
              <a:fillRect/>
            </a:stretch>
          </p:blipFill>
          <p:spPr bwMode="auto">
            <a:xfrm>
              <a:off x="4800600" y="2693670"/>
              <a:ext cx="548640" cy="548640"/>
            </a:xfrm>
            <a:prstGeom prst="rect">
              <a:avLst/>
            </a:prstGeom>
            <a:noFill/>
          </p:spPr>
        </p:pic>
        <p:pic>
          <p:nvPicPr>
            <p:cNvPr id="50" name="Picture 2" descr="http://img97.imageshack.us/img97/5843/crate.jpg"/>
            <p:cNvPicPr>
              <a:picLocks noChangeAspect="1" noChangeArrowheads="1"/>
            </p:cNvPicPr>
            <p:nvPr/>
          </p:nvPicPr>
          <p:blipFill>
            <a:blip r:embed="rId7" cstate="print"/>
            <a:srcRect/>
            <a:stretch>
              <a:fillRect/>
            </a:stretch>
          </p:blipFill>
          <p:spPr bwMode="auto">
            <a:xfrm>
              <a:off x="3810000" y="2693670"/>
              <a:ext cx="548640" cy="548640"/>
            </a:xfrm>
            <a:prstGeom prst="rect">
              <a:avLst/>
            </a:prstGeom>
            <a:noFill/>
          </p:spPr>
        </p:pic>
        <p:pic>
          <p:nvPicPr>
            <p:cNvPr id="51" name="Picture 2" descr="http://img97.imageshack.us/img97/5843/crate.jpg"/>
            <p:cNvPicPr>
              <a:picLocks noChangeAspect="1" noChangeArrowheads="1"/>
            </p:cNvPicPr>
            <p:nvPr/>
          </p:nvPicPr>
          <p:blipFill>
            <a:blip r:embed="rId7" cstate="print"/>
            <a:srcRect/>
            <a:stretch>
              <a:fillRect/>
            </a:stretch>
          </p:blipFill>
          <p:spPr bwMode="auto">
            <a:xfrm>
              <a:off x="2956560" y="2693670"/>
              <a:ext cx="548640" cy="548640"/>
            </a:xfrm>
            <a:prstGeom prst="rect">
              <a:avLst/>
            </a:prstGeom>
            <a:noFill/>
          </p:spPr>
        </p:pic>
        <p:pic>
          <p:nvPicPr>
            <p:cNvPr id="52" name="Picture 2" descr="http://img97.imageshack.us/img97/5843/crate.jpg"/>
            <p:cNvPicPr>
              <a:picLocks noChangeAspect="1" noChangeArrowheads="1"/>
            </p:cNvPicPr>
            <p:nvPr/>
          </p:nvPicPr>
          <p:blipFill>
            <a:blip r:embed="rId7" cstate="print"/>
            <a:srcRect/>
            <a:stretch>
              <a:fillRect/>
            </a:stretch>
          </p:blipFill>
          <p:spPr bwMode="auto">
            <a:xfrm>
              <a:off x="2194560" y="2693670"/>
              <a:ext cx="548640" cy="548640"/>
            </a:xfrm>
            <a:prstGeom prst="rect">
              <a:avLst/>
            </a:prstGeom>
            <a:noFill/>
          </p:spPr>
        </p:pic>
        <p:pic>
          <p:nvPicPr>
            <p:cNvPr id="53" name="Picture 2" descr="http://img97.imageshack.us/img97/5843/crate.jpg"/>
            <p:cNvPicPr>
              <a:picLocks noChangeAspect="1" noChangeArrowheads="1"/>
            </p:cNvPicPr>
            <p:nvPr/>
          </p:nvPicPr>
          <p:blipFill>
            <a:blip r:embed="rId7" cstate="print"/>
            <a:srcRect/>
            <a:stretch>
              <a:fillRect/>
            </a:stretch>
          </p:blipFill>
          <p:spPr bwMode="auto">
            <a:xfrm>
              <a:off x="1508760" y="2693670"/>
              <a:ext cx="548640" cy="548640"/>
            </a:xfrm>
            <a:prstGeom prst="rect">
              <a:avLst/>
            </a:prstGeom>
            <a:noFill/>
          </p:spPr>
        </p:pic>
      </p:grpSp>
      <p:sp>
        <p:nvSpPr>
          <p:cNvPr id="57" name="Rectangle 56"/>
          <p:cNvSpPr/>
          <p:nvPr/>
        </p:nvSpPr>
        <p:spPr>
          <a:xfrm>
            <a:off x="2819400" y="1428750"/>
            <a:ext cx="807720" cy="30289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3429000" y="4793218"/>
            <a:ext cx="2036776" cy="369332"/>
          </a:xfrm>
          <a:prstGeom prst="rect">
            <a:avLst/>
          </a:prstGeom>
          <a:noFill/>
        </p:spPr>
        <p:txBody>
          <a:bodyPr wrap="none" rtlCol="0">
            <a:spAutoFit/>
          </a:bodyPr>
          <a:lstStyle/>
          <a:p>
            <a:r>
              <a:rPr lang="en-US" dirty="0" smtClean="0"/>
              <a:t>Perceived 3D Image</a:t>
            </a:r>
            <a:endParaRPr lang="en-US" dirty="0"/>
          </a:p>
        </p:txBody>
      </p:sp>
    </p:spTree>
    <p:extLst>
      <p:ext uri="{BB962C8B-B14F-4D97-AF65-F5344CB8AC3E}">
        <p14:creationId xmlns="" xmlns:p14="http://schemas.microsoft.com/office/powerpoint/2010/main" val="356854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Depth Estimation Excellent for </a:t>
            </a:r>
            <a:r>
              <a:rPr lang="el-GR" dirty="0" smtClean="0"/>
              <a:t>α</a:t>
            </a:r>
            <a:r>
              <a:rPr lang="en-US" dirty="0" smtClean="0"/>
              <a:t> ≥ 25%</a:t>
            </a:r>
            <a:endParaRPr lang="en-US" dirty="0"/>
          </a:p>
        </p:txBody>
      </p:sp>
      <p:pic>
        <p:nvPicPr>
          <p:cNvPr id="24578"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5932" t="17898" r="22359" b="12917"/>
          <a:stretch/>
        </p:blipFill>
        <p:spPr bwMode="auto">
          <a:xfrm>
            <a:off x="1828800" y="957721"/>
            <a:ext cx="5798458" cy="32713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705600" y="869719"/>
            <a:ext cx="381000" cy="1589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2916019"/>
            <a:ext cx="1933734" cy="923330"/>
          </a:xfrm>
          <a:prstGeom prst="rect">
            <a:avLst/>
          </a:prstGeom>
          <a:noFill/>
        </p:spPr>
        <p:txBody>
          <a:bodyPr wrap="none" rtlCol="0">
            <a:spAutoFit/>
          </a:bodyPr>
          <a:lstStyle/>
          <a:p>
            <a:pPr algn="ctr"/>
            <a:r>
              <a:rPr lang="en-US" dirty="0" smtClean="0"/>
              <a:t>Error in</a:t>
            </a:r>
          </a:p>
          <a:p>
            <a:pPr algn="ctr"/>
            <a:r>
              <a:rPr lang="en-US" dirty="0" smtClean="0"/>
              <a:t>Depth Estimation</a:t>
            </a:r>
          </a:p>
          <a:p>
            <a:pPr algn="ctr"/>
            <a:r>
              <a:rPr lang="en-US" dirty="0" smtClean="0"/>
              <a:t>(degrees disparity)</a:t>
            </a:r>
            <a:endParaRPr lang="en-US" dirty="0"/>
          </a:p>
        </p:txBody>
      </p:sp>
      <p:sp>
        <p:nvSpPr>
          <p:cNvPr id="22" name="TextBox 21"/>
          <p:cNvSpPr txBox="1"/>
          <p:nvPr/>
        </p:nvSpPr>
        <p:spPr>
          <a:xfrm>
            <a:off x="7315200" y="3795415"/>
            <a:ext cx="609600" cy="461665"/>
          </a:xfrm>
          <a:prstGeom prst="rect">
            <a:avLst/>
          </a:prstGeom>
          <a:noFill/>
        </p:spPr>
        <p:txBody>
          <a:bodyPr wrap="square" rtlCol="0">
            <a:spAutoFit/>
          </a:bodyPr>
          <a:lstStyle/>
          <a:p>
            <a:r>
              <a:rPr lang="en-US" sz="2400" b="1" baseline="-25000" dirty="0" smtClean="0"/>
              <a:t>%</a:t>
            </a:r>
            <a:endParaRPr lang="en-US" sz="2400" b="1" dirty="0"/>
          </a:p>
        </p:txBody>
      </p:sp>
      <p:sp>
        <p:nvSpPr>
          <p:cNvPr id="23" name="TextBox 22"/>
          <p:cNvSpPr txBox="1"/>
          <p:nvPr/>
        </p:nvSpPr>
        <p:spPr>
          <a:xfrm>
            <a:off x="6248400" y="3795415"/>
            <a:ext cx="609600" cy="461665"/>
          </a:xfrm>
          <a:prstGeom prst="rect">
            <a:avLst/>
          </a:prstGeom>
          <a:noFill/>
        </p:spPr>
        <p:txBody>
          <a:bodyPr wrap="square" rtlCol="0">
            <a:spAutoFit/>
          </a:bodyPr>
          <a:lstStyle/>
          <a:p>
            <a:r>
              <a:rPr lang="en-US" sz="2400" b="1" baseline="-25000" dirty="0" smtClean="0"/>
              <a:t>%</a:t>
            </a:r>
            <a:endParaRPr lang="en-US" sz="2400" b="1" dirty="0"/>
          </a:p>
        </p:txBody>
      </p:sp>
      <p:sp>
        <p:nvSpPr>
          <p:cNvPr id="24" name="TextBox 23"/>
          <p:cNvSpPr txBox="1"/>
          <p:nvPr/>
        </p:nvSpPr>
        <p:spPr>
          <a:xfrm>
            <a:off x="5334000" y="3795415"/>
            <a:ext cx="609600" cy="461665"/>
          </a:xfrm>
          <a:prstGeom prst="rect">
            <a:avLst/>
          </a:prstGeom>
          <a:noFill/>
        </p:spPr>
        <p:txBody>
          <a:bodyPr wrap="square" rtlCol="0">
            <a:spAutoFit/>
          </a:bodyPr>
          <a:lstStyle/>
          <a:p>
            <a:r>
              <a:rPr lang="en-US" sz="2400" b="1" baseline="-25000" dirty="0" smtClean="0"/>
              <a:t>%</a:t>
            </a:r>
            <a:endParaRPr lang="en-US" sz="2400" b="1" dirty="0"/>
          </a:p>
        </p:txBody>
      </p:sp>
      <p:sp>
        <p:nvSpPr>
          <p:cNvPr id="25" name="TextBox 24"/>
          <p:cNvSpPr txBox="1"/>
          <p:nvPr/>
        </p:nvSpPr>
        <p:spPr>
          <a:xfrm>
            <a:off x="4343400" y="3795415"/>
            <a:ext cx="609600" cy="461665"/>
          </a:xfrm>
          <a:prstGeom prst="rect">
            <a:avLst/>
          </a:prstGeom>
          <a:noFill/>
        </p:spPr>
        <p:txBody>
          <a:bodyPr wrap="square" rtlCol="0">
            <a:spAutoFit/>
          </a:bodyPr>
          <a:lstStyle/>
          <a:p>
            <a:r>
              <a:rPr lang="en-US" sz="2400" b="1" baseline="-25000" dirty="0" smtClean="0"/>
              <a:t>%</a:t>
            </a:r>
            <a:endParaRPr lang="en-US" sz="2400" b="1" dirty="0"/>
          </a:p>
        </p:txBody>
      </p:sp>
      <p:sp>
        <p:nvSpPr>
          <p:cNvPr id="26" name="TextBox 25"/>
          <p:cNvSpPr txBox="1"/>
          <p:nvPr/>
        </p:nvSpPr>
        <p:spPr>
          <a:xfrm>
            <a:off x="3429000" y="3790950"/>
            <a:ext cx="609600" cy="461665"/>
          </a:xfrm>
          <a:prstGeom prst="rect">
            <a:avLst/>
          </a:prstGeom>
          <a:noFill/>
        </p:spPr>
        <p:txBody>
          <a:bodyPr wrap="square" rtlCol="0">
            <a:spAutoFit/>
          </a:bodyPr>
          <a:lstStyle/>
          <a:p>
            <a:r>
              <a:rPr lang="en-US" sz="2400" b="1" baseline="-25000" dirty="0" smtClean="0"/>
              <a:t>%</a:t>
            </a:r>
            <a:endParaRPr lang="en-US" sz="2400" b="1" dirty="0"/>
          </a:p>
        </p:txBody>
      </p:sp>
      <p:sp>
        <p:nvSpPr>
          <p:cNvPr id="27" name="TextBox 26"/>
          <p:cNvSpPr txBox="1"/>
          <p:nvPr/>
        </p:nvSpPr>
        <p:spPr>
          <a:xfrm>
            <a:off x="4648200" y="4180880"/>
            <a:ext cx="609600" cy="461665"/>
          </a:xfrm>
          <a:prstGeom prst="rect">
            <a:avLst/>
          </a:prstGeom>
          <a:noFill/>
        </p:spPr>
        <p:txBody>
          <a:bodyPr wrap="square" rtlCol="0">
            <a:spAutoFit/>
          </a:bodyPr>
          <a:lstStyle/>
          <a:p>
            <a:r>
              <a:rPr lang="el-GR" sz="2400" b="1" dirty="0" smtClean="0"/>
              <a:t>α</a:t>
            </a:r>
            <a:r>
              <a:rPr lang="en-US" sz="2400" b="1" baseline="-25000" dirty="0" smtClean="0"/>
              <a:t>R</a:t>
            </a:r>
            <a:endParaRPr lang="en-US"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667000" y="2686050"/>
            <a:ext cx="5486400" cy="1371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Viable </a:t>
            </a:r>
            <a:r>
              <a:rPr lang="el-GR" dirty="0" smtClean="0"/>
              <a:t>α</a:t>
            </a:r>
            <a:endParaRPr lang="en-US" dirty="0"/>
          </a:p>
        </p:txBody>
      </p:sp>
      <p:sp>
        <p:nvSpPr>
          <p:cNvPr id="8" name="TextBox 7"/>
          <p:cNvSpPr txBox="1"/>
          <p:nvPr/>
        </p:nvSpPr>
        <p:spPr>
          <a:xfrm>
            <a:off x="7620000" y="2286000"/>
            <a:ext cx="1371600" cy="461665"/>
          </a:xfrm>
          <a:prstGeom prst="rect">
            <a:avLst/>
          </a:prstGeom>
          <a:noFill/>
        </p:spPr>
        <p:txBody>
          <a:bodyPr wrap="square" rtlCol="0">
            <a:spAutoFit/>
          </a:bodyPr>
          <a:lstStyle/>
          <a:p>
            <a:r>
              <a:rPr lang="el-GR" sz="2400" b="1" dirty="0" smtClean="0"/>
              <a:t>α</a:t>
            </a:r>
            <a:r>
              <a:rPr lang="en-US" sz="2400" b="1" dirty="0" smtClean="0"/>
              <a:t>=100%</a:t>
            </a:r>
            <a:endParaRPr lang="en-US" sz="2400" b="1" dirty="0"/>
          </a:p>
        </p:txBody>
      </p:sp>
      <p:sp>
        <p:nvSpPr>
          <p:cNvPr id="9" name="TextBox 8"/>
          <p:cNvSpPr txBox="1"/>
          <p:nvPr/>
        </p:nvSpPr>
        <p:spPr>
          <a:xfrm>
            <a:off x="914400" y="2739852"/>
            <a:ext cx="1371600" cy="461665"/>
          </a:xfrm>
          <a:prstGeom prst="rect">
            <a:avLst/>
          </a:prstGeom>
          <a:noFill/>
        </p:spPr>
        <p:txBody>
          <a:bodyPr wrap="square" rtlCol="0">
            <a:spAutoFit/>
          </a:bodyPr>
          <a:lstStyle/>
          <a:p>
            <a:r>
              <a:rPr lang="el-GR" sz="2400" b="1" dirty="0" smtClean="0"/>
              <a:t>α</a:t>
            </a:r>
            <a:r>
              <a:rPr lang="en-US" sz="2400" b="1" dirty="0" smtClean="0"/>
              <a:t>=0%</a:t>
            </a:r>
            <a:endParaRPr lang="en-US" sz="2400" b="1" dirty="0"/>
          </a:p>
        </p:txBody>
      </p:sp>
      <p:sp>
        <p:nvSpPr>
          <p:cNvPr id="10" name="TextBox 9"/>
          <p:cNvSpPr txBox="1"/>
          <p:nvPr/>
        </p:nvSpPr>
        <p:spPr>
          <a:xfrm>
            <a:off x="3093720" y="976283"/>
            <a:ext cx="1371600" cy="461665"/>
          </a:xfrm>
          <a:prstGeom prst="rect">
            <a:avLst/>
          </a:prstGeom>
          <a:noFill/>
        </p:spPr>
        <p:txBody>
          <a:bodyPr wrap="square" rtlCol="0">
            <a:spAutoFit/>
          </a:bodyPr>
          <a:lstStyle/>
          <a:p>
            <a:r>
              <a:rPr lang="el-GR" sz="2400" b="1" dirty="0" smtClean="0"/>
              <a:t>α</a:t>
            </a:r>
            <a:r>
              <a:rPr lang="en-US" sz="2400" b="1" dirty="0" smtClean="0"/>
              <a:t>=40%</a:t>
            </a:r>
            <a:endParaRPr lang="en-US" sz="2400" b="1" dirty="0"/>
          </a:p>
        </p:txBody>
      </p:sp>
      <p:sp>
        <p:nvSpPr>
          <p:cNvPr id="11" name="TextBox 10"/>
          <p:cNvSpPr txBox="1"/>
          <p:nvPr/>
        </p:nvSpPr>
        <p:spPr>
          <a:xfrm>
            <a:off x="2042160" y="4054302"/>
            <a:ext cx="1371600" cy="461665"/>
          </a:xfrm>
          <a:prstGeom prst="rect">
            <a:avLst/>
          </a:prstGeom>
          <a:noFill/>
        </p:spPr>
        <p:txBody>
          <a:bodyPr wrap="square" rtlCol="0">
            <a:spAutoFit/>
          </a:bodyPr>
          <a:lstStyle/>
          <a:p>
            <a:r>
              <a:rPr lang="el-GR" sz="2400" b="1" dirty="0" smtClean="0"/>
              <a:t>α</a:t>
            </a:r>
            <a:r>
              <a:rPr lang="en-US" sz="2400" b="1" dirty="0" smtClean="0"/>
              <a:t>=25%</a:t>
            </a:r>
            <a:endParaRPr lang="en-US" sz="2400" b="1" dirty="0"/>
          </a:p>
        </p:txBody>
      </p:sp>
      <p:sp>
        <p:nvSpPr>
          <p:cNvPr id="18" name="Rectangle 17"/>
          <p:cNvSpPr/>
          <p:nvPr/>
        </p:nvSpPr>
        <p:spPr>
          <a:xfrm>
            <a:off x="1447800" y="1314450"/>
            <a:ext cx="2331720" cy="1371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425892" y="1771651"/>
            <a:ext cx="1241109" cy="646331"/>
          </a:xfrm>
          <a:prstGeom prst="rect">
            <a:avLst/>
          </a:prstGeom>
          <a:noFill/>
        </p:spPr>
        <p:txBody>
          <a:bodyPr wrap="none" rtlCol="0">
            <a:spAutoFit/>
          </a:bodyPr>
          <a:lstStyle/>
          <a:p>
            <a:r>
              <a:rPr lang="en-US" b="1" dirty="0" smtClean="0"/>
              <a:t>Acceptable</a:t>
            </a:r>
          </a:p>
          <a:p>
            <a:r>
              <a:rPr lang="en-US" b="1" dirty="0" smtClean="0"/>
              <a:t>2D View</a:t>
            </a:r>
            <a:endParaRPr lang="en-US" b="1" dirty="0"/>
          </a:p>
        </p:txBody>
      </p:sp>
      <p:sp>
        <p:nvSpPr>
          <p:cNvPr id="21" name="TextBox 20"/>
          <p:cNvSpPr txBox="1"/>
          <p:nvPr/>
        </p:nvSpPr>
        <p:spPr>
          <a:xfrm>
            <a:off x="4851170" y="3106393"/>
            <a:ext cx="1241109" cy="646331"/>
          </a:xfrm>
          <a:prstGeom prst="rect">
            <a:avLst/>
          </a:prstGeom>
          <a:noFill/>
        </p:spPr>
        <p:txBody>
          <a:bodyPr wrap="none" rtlCol="0">
            <a:spAutoFit/>
          </a:bodyPr>
          <a:lstStyle/>
          <a:p>
            <a:pPr algn="r"/>
            <a:r>
              <a:rPr lang="en-US" b="1" dirty="0" smtClean="0"/>
              <a:t>Acceptable</a:t>
            </a:r>
          </a:p>
          <a:p>
            <a:pPr algn="r"/>
            <a:r>
              <a:rPr lang="en-US" b="1" dirty="0" smtClean="0"/>
              <a:t>3D View</a:t>
            </a:r>
            <a:endParaRPr lang="en-US" b="1" dirty="0"/>
          </a:p>
        </p:txBody>
      </p:sp>
      <p:cxnSp>
        <p:nvCxnSpPr>
          <p:cNvPr id="7" name="Straight Connector 6"/>
          <p:cNvCxnSpPr/>
          <p:nvPr/>
        </p:nvCxnSpPr>
        <p:spPr>
          <a:xfrm>
            <a:off x="1447800" y="2682701"/>
            <a:ext cx="6705600" cy="0"/>
          </a:xfrm>
          <a:prstGeom prst="line">
            <a:avLst/>
          </a:prstGeom>
          <a:ln w="5715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667000" y="1657351"/>
            <a:ext cx="1112520" cy="2057399"/>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OK!</a:t>
            </a:r>
            <a:endParaRPr lang="en-US" b="1" dirty="0">
              <a:solidFill>
                <a:schemeClr val="tx1"/>
              </a:solidFill>
            </a:endParaRPr>
          </a:p>
        </p:txBody>
      </p:sp>
      <p:cxnSp>
        <p:nvCxnSpPr>
          <p:cNvPr id="22" name="Straight Connector 21"/>
          <p:cNvCxnSpPr>
            <a:stCxn id="24" idx="1"/>
          </p:cNvCxnSpPr>
          <p:nvPr/>
        </p:nvCxnSpPr>
        <p:spPr>
          <a:xfrm>
            <a:off x="2667000" y="2686050"/>
            <a:ext cx="0" cy="1371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24" idx="1"/>
          </p:cNvCxnSpPr>
          <p:nvPr/>
        </p:nvCxnSpPr>
        <p:spPr>
          <a:xfrm flipV="1">
            <a:off x="1447800" y="2686050"/>
            <a:ext cx="1219200" cy="2"/>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779520" y="1311101"/>
            <a:ext cx="0" cy="1371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4" idx="3"/>
          </p:cNvCxnSpPr>
          <p:nvPr/>
        </p:nvCxnSpPr>
        <p:spPr>
          <a:xfrm>
            <a:off x="3779520" y="2686050"/>
            <a:ext cx="1173480" cy="1"/>
          </a:xfrm>
          <a:prstGeom prst="line">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2670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Adaptation to a Darker Image</a:t>
            </a:r>
            <a:endParaRPr lang="en-US" dirty="0"/>
          </a:p>
        </p:txBody>
      </p:sp>
      <p:sp>
        <p:nvSpPr>
          <p:cNvPr id="4" name="Rectangle 3"/>
          <p:cNvSpPr/>
          <p:nvPr/>
        </p:nvSpPr>
        <p:spPr>
          <a:xfrm>
            <a:off x="5715000" y="1543050"/>
            <a:ext cx="68580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181600" y="4000500"/>
            <a:ext cx="762000" cy="4000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10200" y="4000500"/>
            <a:ext cx="3048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0" y="4000500"/>
            <a:ext cx="762000" cy="4000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24600" y="4000500"/>
            <a:ext cx="3048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5" idx="0"/>
            <a:endCxn id="4" idx="2"/>
          </p:cNvCxnSpPr>
          <p:nvPr/>
        </p:nvCxnSpPr>
        <p:spPr>
          <a:xfrm flipV="1">
            <a:off x="5562600" y="2057400"/>
            <a:ext cx="495300" cy="1943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1"/>
          </p:cNvCxnSpPr>
          <p:nvPr/>
        </p:nvCxnSpPr>
        <p:spPr>
          <a:xfrm flipH="1" flipV="1">
            <a:off x="6096000" y="2057400"/>
            <a:ext cx="273237" cy="19598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865836" y="3600450"/>
            <a:ext cx="1106023" cy="1714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934201" y="3344302"/>
            <a:ext cx="2053767" cy="646331"/>
          </a:xfrm>
          <a:prstGeom prst="rect">
            <a:avLst/>
          </a:prstGeom>
          <a:noFill/>
        </p:spPr>
        <p:txBody>
          <a:bodyPr wrap="none" rtlCol="0">
            <a:spAutoFit/>
          </a:bodyPr>
          <a:lstStyle/>
          <a:p>
            <a:r>
              <a:rPr lang="en-US" sz="3600" b="1" dirty="0" smtClean="0"/>
              <a:t>Dark Lens</a:t>
            </a:r>
            <a:endParaRPr lang="en-US" sz="3600" b="1" dirty="0"/>
          </a:p>
        </p:txBody>
      </p:sp>
      <p:sp>
        <p:nvSpPr>
          <p:cNvPr id="12" name="TextBox 11"/>
          <p:cNvSpPr txBox="1"/>
          <p:nvPr/>
        </p:nvSpPr>
        <p:spPr>
          <a:xfrm>
            <a:off x="4724401" y="4629150"/>
            <a:ext cx="1182503" cy="461665"/>
          </a:xfrm>
          <a:prstGeom prst="rect">
            <a:avLst/>
          </a:prstGeom>
          <a:noFill/>
        </p:spPr>
        <p:txBody>
          <a:bodyPr wrap="none" rtlCol="0">
            <a:spAutoFit/>
          </a:bodyPr>
          <a:lstStyle/>
          <a:p>
            <a:r>
              <a:rPr lang="en-US" sz="2400" b="1" dirty="0" smtClean="0"/>
              <a:t>Left Eye</a:t>
            </a:r>
            <a:endParaRPr lang="en-US" sz="2400" b="1" dirty="0"/>
          </a:p>
        </p:txBody>
      </p:sp>
      <p:sp>
        <p:nvSpPr>
          <p:cNvPr id="18" name="TextBox 17"/>
          <p:cNvSpPr txBox="1"/>
          <p:nvPr/>
        </p:nvSpPr>
        <p:spPr>
          <a:xfrm>
            <a:off x="6589897" y="4629150"/>
            <a:ext cx="1358192" cy="461665"/>
          </a:xfrm>
          <a:prstGeom prst="rect">
            <a:avLst/>
          </a:prstGeom>
          <a:noFill/>
        </p:spPr>
        <p:txBody>
          <a:bodyPr wrap="none" rtlCol="0">
            <a:spAutoFit/>
          </a:bodyPr>
          <a:lstStyle/>
          <a:p>
            <a:r>
              <a:rPr lang="en-US" sz="2400" b="1" dirty="0" smtClean="0"/>
              <a:t>Right Eye</a:t>
            </a:r>
            <a:endParaRPr lang="en-US" sz="2400" b="1" dirty="0"/>
          </a:p>
        </p:txBody>
      </p:sp>
      <p:sp>
        <p:nvSpPr>
          <p:cNvPr id="16" name="TextBox 15"/>
          <p:cNvSpPr txBox="1"/>
          <p:nvPr/>
        </p:nvSpPr>
        <p:spPr>
          <a:xfrm>
            <a:off x="2667000" y="2000251"/>
            <a:ext cx="3087320" cy="584775"/>
          </a:xfrm>
          <a:prstGeom prst="rect">
            <a:avLst/>
          </a:prstGeom>
          <a:noFill/>
        </p:spPr>
        <p:txBody>
          <a:bodyPr wrap="none" rtlCol="0">
            <a:spAutoFit/>
          </a:bodyPr>
          <a:lstStyle/>
          <a:p>
            <a:r>
              <a:rPr lang="en-US" sz="3200" dirty="0" smtClean="0"/>
              <a:t>Stationary Object</a:t>
            </a:r>
            <a:endParaRPr lang="en-US" sz="3200" dirty="0"/>
          </a:p>
        </p:txBody>
      </p:sp>
    </p:spTree>
    <p:extLst>
      <p:ext uri="{BB962C8B-B14F-4D97-AF65-F5344CB8AC3E}">
        <p14:creationId xmlns="" xmlns:p14="http://schemas.microsoft.com/office/powerpoint/2010/main" val="4009102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amond 17"/>
          <p:cNvSpPr/>
          <p:nvPr/>
        </p:nvSpPr>
        <p:spPr>
          <a:xfrm>
            <a:off x="7010400" y="3257550"/>
            <a:ext cx="1752600" cy="1752600"/>
          </a:xfrm>
          <a:prstGeom prst="diamond">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SLOW</a:t>
            </a:r>
            <a:endParaRPr lang="en-US" sz="2000" b="1" dirty="0">
              <a:solidFill>
                <a:schemeClr val="tx1"/>
              </a:solidFill>
            </a:endParaRPr>
          </a:p>
        </p:txBody>
      </p:sp>
      <p:sp>
        <p:nvSpPr>
          <p:cNvPr id="2" name="Title 1"/>
          <p:cNvSpPr>
            <a:spLocks noGrp="1"/>
          </p:cNvSpPr>
          <p:nvPr>
            <p:ph type="title"/>
          </p:nvPr>
        </p:nvSpPr>
        <p:spPr/>
        <p:txBody>
          <a:bodyPr/>
          <a:lstStyle/>
          <a:p>
            <a:r>
              <a:rPr lang="en-US" dirty="0" smtClean="0"/>
              <a:t>Dimmer Image = Delayed Image</a:t>
            </a:r>
            <a:endParaRPr lang="en-US" dirty="0"/>
          </a:p>
        </p:txBody>
      </p:sp>
      <p:sp>
        <p:nvSpPr>
          <p:cNvPr id="4" name="Rectangle 3"/>
          <p:cNvSpPr/>
          <p:nvPr/>
        </p:nvSpPr>
        <p:spPr>
          <a:xfrm>
            <a:off x="5715000" y="1543050"/>
            <a:ext cx="68580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181600" y="4000500"/>
            <a:ext cx="762000" cy="4000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10200" y="4000500"/>
            <a:ext cx="3048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5" idx="0"/>
            <a:endCxn id="4" idx="2"/>
          </p:cNvCxnSpPr>
          <p:nvPr/>
        </p:nvCxnSpPr>
        <p:spPr>
          <a:xfrm flipV="1">
            <a:off x="5562600" y="2057400"/>
            <a:ext cx="495300" cy="1943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1"/>
          </p:cNvCxnSpPr>
          <p:nvPr/>
        </p:nvCxnSpPr>
        <p:spPr>
          <a:xfrm flipH="1" flipV="1">
            <a:off x="6096000" y="2057400"/>
            <a:ext cx="273237" cy="19598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67000" y="2000251"/>
            <a:ext cx="3087320" cy="584775"/>
          </a:xfrm>
          <a:prstGeom prst="rect">
            <a:avLst/>
          </a:prstGeom>
          <a:noFill/>
        </p:spPr>
        <p:txBody>
          <a:bodyPr wrap="none" rtlCol="0">
            <a:spAutoFit/>
          </a:bodyPr>
          <a:lstStyle/>
          <a:p>
            <a:r>
              <a:rPr lang="en-US" sz="3200" dirty="0" smtClean="0"/>
              <a:t>Stationary Object</a:t>
            </a:r>
            <a:endParaRPr lang="en-US" sz="3200" dirty="0"/>
          </a:p>
        </p:txBody>
      </p:sp>
      <p:pic>
        <p:nvPicPr>
          <p:cNvPr id="37892" name="Picture 4" descr="C:\Users\Steve\AppData\Local\Microsoft\Windows\Temporary Internet Files\Content.IE5\5WPBJ1KS\MC900055181[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10599" y="4560307"/>
            <a:ext cx="892359" cy="569261"/>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Curved Right Arrow 15"/>
          <p:cNvSpPr/>
          <p:nvPr/>
        </p:nvSpPr>
        <p:spPr>
          <a:xfrm rot="20079987">
            <a:off x="4743865" y="4395038"/>
            <a:ext cx="657598" cy="644412"/>
          </a:xfrm>
          <a:prstGeom prst="curvedRightArrow">
            <a:avLst>
              <a:gd name="adj1" fmla="val 20719"/>
              <a:gd name="adj2" fmla="val 47876"/>
              <a:gd name="adj3" fmla="val 33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Right Arrow 19"/>
          <p:cNvSpPr/>
          <p:nvPr/>
        </p:nvSpPr>
        <p:spPr>
          <a:xfrm rot="697670" flipH="1">
            <a:off x="6547023" y="4396739"/>
            <a:ext cx="2305444" cy="644412"/>
          </a:xfrm>
          <a:prstGeom prst="curvedRightArrow">
            <a:avLst>
              <a:gd name="adj1" fmla="val 20719"/>
              <a:gd name="adj2" fmla="val 47876"/>
              <a:gd name="adj3" fmla="val 33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5865836" y="3600450"/>
            <a:ext cx="1106023" cy="1714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96000" y="4000500"/>
            <a:ext cx="762000" cy="4000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24600" y="4000500"/>
            <a:ext cx="3048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745245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C:\Users\Steve\AppData\Local\Microsoft\Windows\Temporary Internet Files\Content.IE5\1FTEYHG7\MC900432517[1].wmf"/>
          <p:cNvPicPr>
            <a:picLocks noGrp="1" noChangeAspect="1" noChangeArrowheads="1"/>
          </p:cNvPicPr>
          <p:nvPr>
            <p:ph idx="1"/>
          </p:nvPr>
        </p:nvPicPr>
        <p:blipFill>
          <a:blip r:embed="rId3" cstate="print"/>
          <a:srcRect/>
          <a:stretch>
            <a:fillRect/>
          </a:stretch>
        </p:blipFill>
        <p:spPr bwMode="auto">
          <a:xfrm>
            <a:off x="914400" y="971550"/>
            <a:ext cx="4191000" cy="2514600"/>
          </a:xfrm>
          <a:prstGeom prst="rect">
            <a:avLst/>
          </a:prstGeom>
          <a:noFill/>
        </p:spPr>
      </p:pic>
      <p:sp>
        <p:nvSpPr>
          <p:cNvPr id="5" name="TextBox 4"/>
          <p:cNvSpPr txBox="1"/>
          <p:nvPr/>
        </p:nvSpPr>
        <p:spPr>
          <a:xfrm>
            <a:off x="1752600" y="1444825"/>
            <a:ext cx="2449581" cy="1323439"/>
          </a:xfrm>
          <a:prstGeom prst="rect">
            <a:avLst/>
          </a:prstGeom>
          <a:noFill/>
        </p:spPr>
        <p:txBody>
          <a:bodyPr wrap="none" rtlCol="0">
            <a:spAutoFit/>
          </a:bodyPr>
          <a:lstStyle/>
          <a:p>
            <a:r>
              <a:rPr lang="en-US" sz="8000" b="1" dirty="0" smtClean="0"/>
              <a:t>3DTV</a:t>
            </a:r>
            <a:endParaRPr lang="en-US" sz="8000" b="1" dirty="0"/>
          </a:p>
        </p:txBody>
      </p:sp>
      <p:pic>
        <p:nvPicPr>
          <p:cNvPr id="522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6200000">
            <a:off x="7861749" y="2649141"/>
            <a:ext cx="1393031"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5026017">
            <a:off x="7342637" y="1353420"/>
            <a:ext cx="1393031"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descr="C:\Users\Steve\AppData\Local\Microsoft\Windows\Temporary Internet Files\Content.IE5\NZSAZ7YJ\MC900384010[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956091">
            <a:off x="7195182" y="1748677"/>
            <a:ext cx="970866" cy="449135"/>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Users\Steve\AppData\Local\Microsoft\Windows\Temporary Internet Files\Content.IE5\NZSAZ7YJ\MC900384010[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2555595">
            <a:off x="7717555" y="2964160"/>
            <a:ext cx="970866" cy="44913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8735033">
            <a:off x="6333957" y="3755445"/>
            <a:ext cx="1393031"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116515">
            <a:off x="4475390" y="4092500"/>
            <a:ext cx="1857375" cy="778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702784">
            <a:off x="2693302" y="4181592"/>
            <a:ext cx="1857375" cy="778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0" y="1428750"/>
            <a:ext cx="2449581" cy="1323439"/>
          </a:xfrm>
          <a:prstGeom prst="rect">
            <a:avLst/>
          </a:prstGeom>
          <a:noFill/>
        </p:spPr>
        <p:txBody>
          <a:bodyPr wrap="none" rtlCol="0">
            <a:spAutoFit/>
          </a:bodyPr>
          <a:lstStyle/>
          <a:p>
            <a:r>
              <a:rPr lang="en-US" sz="8000" b="1" dirty="0" smtClean="0"/>
              <a:t>3DTV</a:t>
            </a:r>
            <a:endParaRPr lang="en-US" sz="8000" b="1" dirty="0"/>
          </a:p>
        </p:txBody>
      </p:sp>
      <p:cxnSp>
        <p:nvCxnSpPr>
          <p:cNvPr id="16" name="Straight Connector 15"/>
          <p:cNvCxnSpPr>
            <a:stCxn id="12" idx="0"/>
          </p:cNvCxnSpPr>
          <p:nvPr/>
        </p:nvCxnSpPr>
        <p:spPr>
          <a:xfrm flipH="1" flipV="1">
            <a:off x="3200400" y="2571750"/>
            <a:ext cx="321127" cy="1623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1" idx="0"/>
          </p:cNvCxnSpPr>
          <p:nvPr/>
        </p:nvCxnSpPr>
        <p:spPr>
          <a:xfrm flipH="1" flipV="1">
            <a:off x="3276600" y="2647950"/>
            <a:ext cx="1964635" cy="1480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0"/>
          </p:cNvCxnSpPr>
          <p:nvPr/>
        </p:nvCxnSpPr>
        <p:spPr>
          <a:xfrm flipH="1" flipV="1">
            <a:off x="3276600" y="2571750"/>
            <a:ext cx="3369620" cy="13537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850616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iamond 25"/>
          <p:cNvSpPr/>
          <p:nvPr/>
        </p:nvSpPr>
        <p:spPr>
          <a:xfrm>
            <a:off x="7010400" y="3257550"/>
            <a:ext cx="1752600" cy="1752600"/>
          </a:xfrm>
          <a:prstGeom prst="diamond">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SLOW</a:t>
            </a:r>
            <a:endParaRPr lang="en-US" sz="2000" b="1" dirty="0">
              <a:solidFill>
                <a:schemeClr val="tx1"/>
              </a:solidFill>
            </a:endParaRPr>
          </a:p>
        </p:txBody>
      </p:sp>
      <p:sp>
        <p:nvSpPr>
          <p:cNvPr id="2" name="Title 1"/>
          <p:cNvSpPr>
            <a:spLocks noGrp="1"/>
          </p:cNvSpPr>
          <p:nvPr>
            <p:ph type="title"/>
          </p:nvPr>
        </p:nvSpPr>
        <p:spPr/>
        <p:txBody>
          <a:bodyPr/>
          <a:lstStyle/>
          <a:p>
            <a:r>
              <a:rPr lang="en-US" dirty="0" smtClean="0"/>
              <a:t>Moving Objects: Disparity </a:t>
            </a:r>
            <a:r>
              <a:rPr lang="en-US" dirty="0" smtClean="0"/>
              <a:t>= Depth</a:t>
            </a:r>
            <a:endParaRPr lang="en-US" dirty="0"/>
          </a:p>
        </p:txBody>
      </p:sp>
      <p:sp>
        <p:nvSpPr>
          <p:cNvPr id="6" name="Rectangle 5"/>
          <p:cNvSpPr/>
          <p:nvPr/>
        </p:nvSpPr>
        <p:spPr>
          <a:xfrm>
            <a:off x="6781800" y="1543050"/>
            <a:ext cx="68580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848600" y="1543050"/>
            <a:ext cx="68580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15000" y="1543050"/>
            <a:ext cx="68580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48200" y="1543050"/>
            <a:ext cx="68580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410200" y="17145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477000" y="17145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7543800" y="17145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56743" y="1047750"/>
            <a:ext cx="4495141" cy="461665"/>
          </a:xfrm>
          <a:prstGeom prst="rect">
            <a:avLst/>
          </a:prstGeom>
          <a:noFill/>
        </p:spPr>
        <p:txBody>
          <a:bodyPr wrap="none" rtlCol="0">
            <a:spAutoFit/>
          </a:bodyPr>
          <a:lstStyle/>
          <a:p>
            <a:r>
              <a:rPr lang="en-US" sz="2400" dirty="0" smtClean="0"/>
              <a:t>Time = 1      …     2     …     3     …     4</a:t>
            </a:r>
            <a:endParaRPr lang="en-US" sz="2400" dirty="0"/>
          </a:p>
        </p:txBody>
      </p:sp>
      <p:cxnSp>
        <p:nvCxnSpPr>
          <p:cNvPr id="19" name="Straight Arrow Connector 18"/>
          <p:cNvCxnSpPr>
            <a:endCxn id="6" idx="2"/>
          </p:cNvCxnSpPr>
          <p:nvPr/>
        </p:nvCxnSpPr>
        <p:spPr>
          <a:xfrm flipV="1">
            <a:off x="5562600" y="2057400"/>
            <a:ext cx="1562100" cy="1943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8" idx="2"/>
          </p:cNvCxnSpPr>
          <p:nvPr/>
        </p:nvCxnSpPr>
        <p:spPr>
          <a:xfrm flipH="1" flipV="1">
            <a:off x="6057901" y="2057400"/>
            <a:ext cx="311337" cy="19598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8001" y="2000251"/>
            <a:ext cx="2635465" cy="584775"/>
          </a:xfrm>
          <a:prstGeom prst="rect">
            <a:avLst/>
          </a:prstGeom>
          <a:noFill/>
        </p:spPr>
        <p:txBody>
          <a:bodyPr wrap="none" rtlCol="0">
            <a:spAutoFit/>
          </a:bodyPr>
          <a:lstStyle/>
          <a:p>
            <a:r>
              <a:rPr lang="en-US" sz="3200" dirty="0" smtClean="0"/>
              <a:t>Moving Object</a:t>
            </a:r>
            <a:endParaRPr lang="en-US" sz="3200" dirty="0"/>
          </a:p>
        </p:txBody>
      </p:sp>
      <p:sp>
        <p:nvSpPr>
          <p:cNvPr id="22" name="Rectangle 21"/>
          <p:cNvSpPr/>
          <p:nvPr/>
        </p:nvSpPr>
        <p:spPr>
          <a:xfrm>
            <a:off x="5867400" y="2857500"/>
            <a:ext cx="68580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553200" y="2724150"/>
            <a:ext cx="2482218" cy="461665"/>
          </a:xfrm>
          <a:prstGeom prst="rect">
            <a:avLst/>
          </a:prstGeom>
          <a:noFill/>
        </p:spPr>
        <p:txBody>
          <a:bodyPr wrap="none" rtlCol="0">
            <a:spAutoFit/>
          </a:bodyPr>
          <a:lstStyle/>
          <a:p>
            <a:r>
              <a:rPr lang="en-US" sz="2400" dirty="0" smtClean="0"/>
              <a:t>Apparent Location</a:t>
            </a:r>
            <a:endParaRPr lang="en-US" sz="2400" dirty="0"/>
          </a:p>
        </p:txBody>
      </p:sp>
      <p:sp>
        <p:nvSpPr>
          <p:cNvPr id="25" name="Oval 24"/>
          <p:cNvSpPr/>
          <p:nvPr/>
        </p:nvSpPr>
        <p:spPr>
          <a:xfrm>
            <a:off x="5865836" y="3600450"/>
            <a:ext cx="1106023" cy="1714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181600" y="4000500"/>
            <a:ext cx="762000" cy="4000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10200" y="4000500"/>
            <a:ext cx="3048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4" descr="C:\Users\Steve\AppData\Local\Microsoft\Windows\Temporary Internet Files\Content.IE5\5WPBJ1KS\MC900055181[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10599" y="4560307"/>
            <a:ext cx="892359" cy="569261"/>
          </a:xfrm>
          <a:prstGeom prst="rect">
            <a:avLst/>
          </a:prstGeom>
          <a:noFill/>
          <a:extLst>
            <a:ext uri="{909E8E84-426E-40DD-AFC4-6F175D3DCCD1}">
              <a14:hiddenFill xmlns="" xmlns:a14="http://schemas.microsoft.com/office/drawing/2010/main">
                <a:solidFill>
                  <a:srgbClr val="FFFFFF"/>
                </a:solidFill>
              </a14:hiddenFill>
            </a:ext>
          </a:extLst>
        </p:spPr>
      </p:pic>
      <p:sp>
        <p:nvSpPr>
          <p:cNvPr id="36" name="Curved Right Arrow 35"/>
          <p:cNvSpPr/>
          <p:nvPr/>
        </p:nvSpPr>
        <p:spPr>
          <a:xfrm rot="20079987">
            <a:off x="4743865" y="4395038"/>
            <a:ext cx="657598" cy="644412"/>
          </a:xfrm>
          <a:prstGeom prst="curvedRightArrow">
            <a:avLst>
              <a:gd name="adj1" fmla="val 20719"/>
              <a:gd name="adj2" fmla="val 47876"/>
              <a:gd name="adj3" fmla="val 33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urved Right Arrow 36"/>
          <p:cNvSpPr/>
          <p:nvPr/>
        </p:nvSpPr>
        <p:spPr>
          <a:xfrm rot="697670" flipH="1">
            <a:off x="6547023" y="4396739"/>
            <a:ext cx="2305444" cy="644412"/>
          </a:xfrm>
          <a:prstGeom prst="curvedRightArrow">
            <a:avLst>
              <a:gd name="adj1" fmla="val 20719"/>
              <a:gd name="adj2" fmla="val 47876"/>
              <a:gd name="adj3" fmla="val 33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Oval 37"/>
          <p:cNvSpPr/>
          <p:nvPr/>
        </p:nvSpPr>
        <p:spPr>
          <a:xfrm>
            <a:off x="6096000" y="4000500"/>
            <a:ext cx="762000" cy="4000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324600" y="4000500"/>
            <a:ext cx="3048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Pulfrich</a:t>
            </a:r>
            <a:r>
              <a:rPr lang="en-US" dirty="0" smtClean="0"/>
              <a:t> Effect Creates Depth</a:t>
            </a:r>
            <a:endParaRPr lang="en-US" dirty="0"/>
          </a:p>
        </p:txBody>
      </p:sp>
      <p:pic>
        <p:nvPicPr>
          <p:cNvPr id="6861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1318" t="29067" r="46416" b="26043"/>
          <a:stretch/>
        </p:blipFill>
        <p:spPr bwMode="auto">
          <a:xfrm>
            <a:off x="3558391" y="2489061"/>
            <a:ext cx="1753523" cy="1028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8611"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0014" t="29166" r="45315" b="26472"/>
          <a:stretch/>
        </p:blipFill>
        <p:spPr bwMode="auto">
          <a:xfrm>
            <a:off x="3483113" y="3574911"/>
            <a:ext cx="1906680" cy="1028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8613" name="Picture 5"/>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13103" r="12871" b="3981"/>
          <a:stretch/>
        </p:blipFill>
        <p:spPr bwMode="auto">
          <a:xfrm>
            <a:off x="3483114" y="1346061"/>
            <a:ext cx="1880825" cy="1028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88114" y="2203311"/>
            <a:ext cx="3603487" cy="369332"/>
          </a:xfrm>
          <a:prstGeom prst="rect">
            <a:avLst/>
          </a:prstGeom>
          <a:noFill/>
        </p:spPr>
        <p:txBody>
          <a:bodyPr wrap="none" rtlCol="0">
            <a:spAutoFit/>
          </a:bodyPr>
          <a:lstStyle/>
          <a:p>
            <a:r>
              <a:rPr lang="en-US" b="1" dirty="0" smtClean="0"/>
              <a:t>Super Bowl Commercial - </a:t>
            </a:r>
            <a:r>
              <a:rPr lang="en-US" b="1" dirty="0"/>
              <a:t>Diet Coke </a:t>
            </a:r>
          </a:p>
        </p:txBody>
      </p:sp>
      <p:sp>
        <p:nvSpPr>
          <p:cNvPr id="31" name="TextBox 30"/>
          <p:cNvSpPr txBox="1"/>
          <p:nvPr/>
        </p:nvSpPr>
        <p:spPr>
          <a:xfrm>
            <a:off x="5388113" y="3240762"/>
            <a:ext cx="1342996" cy="369332"/>
          </a:xfrm>
          <a:prstGeom prst="rect">
            <a:avLst/>
          </a:prstGeom>
          <a:noFill/>
        </p:spPr>
        <p:txBody>
          <a:bodyPr wrap="none" rtlCol="0">
            <a:spAutoFit/>
          </a:bodyPr>
          <a:lstStyle/>
          <a:p>
            <a:r>
              <a:rPr lang="en-US" b="1" dirty="0" smtClean="0"/>
              <a:t>Doctor Who</a:t>
            </a:r>
            <a:endParaRPr lang="en-US" b="1" dirty="0"/>
          </a:p>
        </p:txBody>
      </p:sp>
      <p:sp>
        <p:nvSpPr>
          <p:cNvPr id="40" name="TextBox 39"/>
          <p:cNvSpPr txBox="1"/>
          <p:nvPr/>
        </p:nvSpPr>
        <p:spPr>
          <a:xfrm>
            <a:off x="5540514" y="4383762"/>
            <a:ext cx="2243819" cy="369332"/>
          </a:xfrm>
          <a:prstGeom prst="rect">
            <a:avLst/>
          </a:prstGeom>
          <a:noFill/>
        </p:spPr>
        <p:txBody>
          <a:bodyPr wrap="none" rtlCol="0">
            <a:spAutoFit/>
          </a:bodyPr>
          <a:lstStyle/>
          <a:p>
            <a:r>
              <a:rPr lang="en-US" b="1" dirty="0" smtClean="0"/>
              <a:t>3</a:t>
            </a:r>
            <a:r>
              <a:rPr lang="en-US" b="1" baseline="30000" dirty="0" smtClean="0"/>
              <a:t>rd</a:t>
            </a:r>
            <a:r>
              <a:rPr lang="en-US" b="1" dirty="0" smtClean="0"/>
              <a:t> Rock from the Sun</a:t>
            </a:r>
            <a:endParaRPr lang="en-US" b="1" dirty="0"/>
          </a:p>
        </p:txBody>
      </p:sp>
      <p:pic>
        <p:nvPicPr>
          <p:cNvPr id="68615" name="Picture 7" descr="http://littleshop.physics.colostate.edu/PulfrichMaterials/PulfrichGlasses.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4135" y="2165449"/>
            <a:ext cx="2811825" cy="13523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79689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295400" y="1276350"/>
            <a:ext cx="6599205" cy="3352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3D Depth Perception</a:t>
            </a:r>
            <a:br>
              <a:rPr lang="en-US" dirty="0" smtClean="0"/>
            </a:br>
            <a:r>
              <a:rPr lang="en-US" dirty="0" smtClean="0"/>
              <a:t>of Moving Objects</a:t>
            </a:r>
            <a:endParaRPr lang="en-US" dirty="0"/>
          </a:p>
        </p:txBody>
      </p:sp>
      <p:pic>
        <p:nvPicPr>
          <p:cNvPr id="5" name="Picture 3"/>
          <p:cNvPicPr>
            <a:picLocks noChangeAspect="1" noChangeArrowheads="1"/>
          </p:cNvPicPr>
          <p:nvPr/>
        </p:nvPicPr>
        <p:blipFill>
          <a:blip r:embed="rId3" cstate="print"/>
          <a:srcRect l="2326" t="11841" r="84883" b="65710"/>
          <a:stretch>
            <a:fillRect/>
          </a:stretch>
        </p:blipFill>
        <p:spPr bwMode="auto">
          <a:xfrm>
            <a:off x="1508760" y="1771650"/>
            <a:ext cx="914400" cy="6858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l="2326" t="11841" r="84883" b="65710"/>
          <a:stretch>
            <a:fillRect/>
          </a:stretch>
        </p:blipFill>
        <p:spPr bwMode="auto">
          <a:xfrm>
            <a:off x="2387600" y="1771650"/>
            <a:ext cx="914400" cy="6858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l="2326" t="11841" r="84883" b="65710"/>
          <a:stretch>
            <a:fillRect/>
          </a:stretch>
        </p:blipFill>
        <p:spPr bwMode="auto">
          <a:xfrm>
            <a:off x="3266440" y="1771650"/>
            <a:ext cx="914400" cy="6858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l="2326" t="11841" r="84883" b="65710"/>
          <a:stretch>
            <a:fillRect/>
          </a:stretch>
        </p:blipFill>
        <p:spPr bwMode="auto">
          <a:xfrm>
            <a:off x="4145280" y="1771650"/>
            <a:ext cx="914400" cy="685800"/>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l="2326" t="11841" r="84883" b="65710"/>
          <a:stretch>
            <a:fillRect/>
          </a:stretch>
        </p:blipFill>
        <p:spPr bwMode="auto">
          <a:xfrm>
            <a:off x="5024120" y="1771650"/>
            <a:ext cx="914400" cy="685800"/>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l="2326" t="11841" r="84883" b="65710"/>
          <a:stretch>
            <a:fillRect/>
          </a:stretch>
        </p:blipFill>
        <p:spPr bwMode="auto">
          <a:xfrm>
            <a:off x="5902960" y="1771650"/>
            <a:ext cx="914400" cy="685800"/>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l="2326" t="11841" r="84883" b="65710"/>
          <a:stretch>
            <a:fillRect/>
          </a:stretch>
        </p:blipFill>
        <p:spPr bwMode="auto">
          <a:xfrm>
            <a:off x="6781800" y="1771650"/>
            <a:ext cx="914400" cy="685800"/>
          </a:xfrm>
          <a:prstGeom prst="rect">
            <a:avLst/>
          </a:prstGeom>
          <a:noFill/>
          <a:ln w="9525">
            <a:noFill/>
            <a:miter lim="800000"/>
            <a:headEnd/>
            <a:tailEnd/>
          </a:ln>
        </p:spPr>
      </p:pic>
      <p:pic>
        <p:nvPicPr>
          <p:cNvPr id="12" name="Picture 3"/>
          <p:cNvPicPr>
            <a:picLocks noChangeAspect="1" noChangeArrowheads="1"/>
          </p:cNvPicPr>
          <p:nvPr/>
        </p:nvPicPr>
        <p:blipFill>
          <a:blip r:embed="rId3" cstate="print"/>
          <a:srcRect l="2326" t="11841" r="84883" b="65710"/>
          <a:stretch>
            <a:fillRect/>
          </a:stretch>
        </p:blipFill>
        <p:spPr bwMode="auto">
          <a:xfrm>
            <a:off x="1524000" y="3429000"/>
            <a:ext cx="914400" cy="685800"/>
          </a:xfrm>
          <a:prstGeom prst="rect">
            <a:avLst/>
          </a:prstGeom>
          <a:noFill/>
          <a:ln w="9525">
            <a:noFill/>
            <a:miter lim="800000"/>
            <a:headEnd/>
            <a:tailEnd/>
          </a:ln>
        </p:spPr>
      </p:pic>
      <p:pic>
        <p:nvPicPr>
          <p:cNvPr id="13" name="Picture 3"/>
          <p:cNvPicPr>
            <a:picLocks noChangeAspect="1" noChangeArrowheads="1"/>
          </p:cNvPicPr>
          <p:nvPr/>
        </p:nvPicPr>
        <p:blipFill>
          <a:blip r:embed="rId3" cstate="print"/>
          <a:srcRect l="2326" t="11841" r="84883" b="65710"/>
          <a:stretch>
            <a:fillRect/>
          </a:stretch>
        </p:blipFill>
        <p:spPr bwMode="auto">
          <a:xfrm>
            <a:off x="2400300" y="3429000"/>
            <a:ext cx="914400" cy="685800"/>
          </a:xfrm>
          <a:prstGeom prst="rect">
            <a:avLst/>
          </a:prstGeom>
          <a:noFill/>
          <a:ln w="9525">
            <a:noFill/>
            <a:miter lim="800000"/>
            <a:headEnd/>
            <a:tailEnd/>
          </a:ln>
        </p:spPr>
      </p:pic>
      <p:pic>
        <p:nvPicPr>
          <p:cNvPr id="14" name="Picture 3"/>
          <p:cNvPicPr>
            <a:picLocks noChangeAspect="1" noChangeArrowheads="1"/>
          </p:cNvPicPr>
          <p:nvPr/>
        </p:nvPicPr>
        <p:blipFill>
          <a:blip r:embed="rId3" cstate="print"/>
          <a:srcRect l="2326" t="11841" r="84883" b="65710"/>
          <a:stretch>
            <a:fillRect/>
          </a:stretch>
        </p:blipFill>
        <p:spPr bwMode="auto">
          <a:xfrm>
            <a:off x="3276600" y="3429000"/>
            <a:ext cx="914400" cy="685800"/>
          </a:xfrm>
          <a:prstGeom prst="rect">
            <a:avLst/>
          </a:prstGeom>
          <a:noFill/>
          <a:ln w="9525">
            <a:noFill/>
            <a:miter lim="800000"/>
            <a:headEnd/>
            <a:tailEnd/>
          </a:ln>
        </p:spPr>
      </p:pic>
      <p:pic>
        <p:nvPicPr>
          <p:cNvPr id="15" name="Picture 3"/>
          <p:cNvPicPr>
            <a:picLocks noChangeAspect="1" noChangeArrowheads="1"/>
          </p:cNvPicPr>
          <p:nvPr/>
        </p:nvPicPr>
        <p:blipFill>
          <a:blip r:embed="rId3" cstate="print"/>
          <a:srcRect l="2326" t="11841" r="84883" b="65710"/>
          <a:stretch>
            <a:fillRect/>
          </a:stretch>
        </p:blipFill>
        <p:spPr bwMode="auto">
          <a:xfrm>
            <a:off x="4152900" y="3429000"/>
            <a:ext cx="914400" cy="685800"/>
          </a:xfrm>
          <a:prstGeom prst="rect">
            <a:avLst/>
          </a:prstGeom>
          <a:noFill/>
          <a:ln w="9525">
            <a:noFill/>
            <a:miter lim="800000"/>
            <a:headEnd/>
            <a:tailEnd/>
          </a:ln>
        </p:spPr>
      </p:pic>
      <p:pic>
        <p:nvPicPr>
          <p:cNvPr id="16" name="Picture 3"/>
          <p:cNvPicPr>
            <a:picLocks noChangeAspect="1" noChangeArrowheads="1"/>
          </p:cNvPicPr>
          <p:nvPr/>
        </p:nvPicPr>
        <p:blipFill>
          <a:blip r:embed="rId3" cstate="print"/>
          <a:srcRect l="2326" t="11841" r="84883" b="65710"/>
          <a:stretch>
            <a:fillRect/>
          </a:stretch>
        </p:blipFill>
        <p:spPr bwMode="auto">
          <a:xfrm>
            <a:off x="5029200" y="3429000"/>
            <a:ext cx="914400" cy="685800"/>
          </a:xfrm>
          <a:prstGeom prst="rect">
            <a:avLst/>
          </a:prstGeom>
          <a:noFill/>
          <a:ln w="9525">
            <a:noFill/>
            <a:miter lim="800000"/>
            <a:headEnd/>
            <a:tailEnd/>
          </a:ln>
        </p:spPr>
      </p:pic>
      <p:pic>
        <p:nvPicPr>
          <p:cNvPr id="17" name="Picture 3"/>
          <p:cNvPicPr>
            <a:picLocks noChangeAspect="1" noChangeArrowheads="1"/>
          </p:cNvPicPr>
          <p:nvPr/>
        </p:nvPicPr>
        <p:blipFill>
          <a:blip r:embed="rId3" cstate="print"/>
          <a:srcRect l="2326" t="11841" r="84883" b="65710"/>
          <a:stretch>
            <a:fillRect/>
          </a:stretch>
        </p:blipFill>
        <p:spPr bwMode="auto">
          <a:xfrm>
            <a:off x="5905500" y="3429000"/>
            <a:ext cx="914400" cy="685800"/>
          </a:xfrm>
          <a:prstGeom prst="rect">
            <a:avLst/>
          </a:prstGeom>
          <a:noFill/>
          <a:ln w="9525">
            <a:noFill/>
            <a:miter lim="800000"/>
            <a:headEnd/>
            <a:tailEnd/>
          </a:ln>
        </p:spPr>
      </p:pic>
      <p:pic>
        <p:nvPicPr>
          <p:cNvPr id="18" name="Picture 3"/>
          <p:cNvPicPr>
            <a:picLocks noChangeAspect="1" noChangeArrowheads="1"/>
          </p:cNvPicPr>
          <p:nvPr/>
        </p:nvPicPr>
        <p:blipFill>
          <a:blip r:embed="rId3" cstate="print"/>
          <a:srcRect l="2326" t="11841" r="84883" b="65710"/>
          <a:stretch>
            <a:fillRect/>
          </a:stretch>
        </p:blipFill>
        <p:spPr bwMode="auto">
          <a:xfrm>
            <a:off x="6781800" y="3429000"/>
            <a:ext cx="914400" cy="685800"/>
          </a:xfrm>
          <a:prstGeom prst="rect">
            <a:avLst/>
          </a:prstGeom>
          <a:noFill/>
          <a:ln w="9525">
            <a:noFill/>
            <a:miter lim="800000"/>
            <a:headEnd/>
            <a:tailEnd/>
          </a:ln>
        </p:spPr>
      </p:pic>
      <p:pic>
        <p:nvPicPr>
          <p:cNvPr id="20" name="Picture 3"/>
          <p:cNvPicPr>
            <a:picLocks noChangeAspect="1" noChangeArrowheads="1"/>
          </p:cNvPicPr>
          <p:nvPr/>
        </p:nvPicPr>
        <p:blipFill>
          <a:blip r:embed="rId3" cstate="print"/>
          <a:srcRect l="2326" t="11841" r="84883" b="65710"/>
          <a:stretch>
            <a:fillRect/>
          </a:stretch>
        </p:blipFill>
        <p:spPr bwMode="auto">
          <a:xfrm>
            <a:off x="8001000" y="2571750"/>
            <a:ext cx="1005840" cy="754380"/>
          </a:xfrm>
          <a:prstGeom prst="rect">
            <a:avLst/>
          </a:prstGeom>
          <a:noFill/>
          <a:ln w="9525">
            <a:noFill/>
            <a:miter lim="800000"/>
            <a:headEnd/>
            <a:tailEnd/>
          </a:ln>
        </p:spPr>
      </p:pic>
      <p:sp>
        <p:nvSpPr>
          <p:cNvPr id="23" name="Rectangle 22"/>
          <p:cNvSpPr/>
          <p:nvPr/>
        </p:nvSpPr>
        <p:spPr>
          <a:xfrm>
            <a:off x="7848600" y="1047750"/>
            <a:ext cx="1295400" cy="365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1200150"/>
            <a:ext cx="12954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429000" y="4781550"/>
            <a:ext cx="2111155" cy="369332"/>
          </a:xfrm>
          <a:prstGeom prst="rect">
            <a:avLst/>
          </a:prstGeom>
          <a:noFill/>
        </p:spPr>
        <p:txBody>
          <a:bodyPr wrap="none" rtlCol="0">
            <a:spAutoFit/>
          </a:bodyPr>
          <a:lstStyle/>
          <a:p>
            <a:r>
              <a:rPr lang="en-US" dirty="0" smtClean="0"/>
              <a:t>Stereo Image Shown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repeatCount="indefinite"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3000" fill="hold"/>
                                        <p:tgtEl>
                                          <p:spTgt spid="20"/>
                                        </p:tgtEl>
                                        <p:attrNameLst>
                                          <p:attrName>ppt_x</p:attrName>
                                        </p:attrNameLst>
                                      </p:cBhvr>
                                      <p:tavLst>
                                        <p:tav tm="0">
                                          <p:val>
                                            <p:strVal val="0-#ppt_w/2"/>
                                          </p:val>
                                        </p:tav>
                                        <p:tav tm="100000">
                                          <p:val>
                                            <p:strVal val="#ppt_x"/>
                                          </p:val>
                                        </p:tav>
                                      </p:tavLst>
                                    </p:anim>
                                    <p:anim calcmode="lin" valueType="num">
                                      <p:cBhvr additive="base">
                                        <p:cTn id="8" dur="3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3D Depth Perception</a:t>
            </a:r>
            <a:br>
              <a:rPr lang="en-US" dirty="0" smtClean="0"/>
            </a:br>
            <a:r>
              <a:rPr lang="en-US" dirty="0" smtClean="0"/>
              <a:t>of Moving Objects</a:t>
            </a:r>
            <a:endParaRPr lang="en-US" dirty="0"/>
          </a:p>
        </p:txBody>
      </p:sp>
      <p:sp>
        <p:nvSpPr>
          <p:cNvPr id="4" name="Rectangle 3"/>
          <p:cNvSpPr/>
          <p:nvPr/>
        </p:nvSpPr>
        <p:spPr>
          <a:xfrm>
            <a:off x="1295400" y="1276350"/>
            <a:ext cx="6599205" cy="3352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0" name="Group 39"/>
          <p:cNvGrpSpPr/>
          <p:nvPr/>
        </p:nvGrpSpPr>
        <p:grpSpPr>
          <a:xfrm>
            <a:off x="1600200" y="1504950"/>
            <a:ext cx="6096000" cy="914400"/>
            <a:chOff x="1600200" y="1733550"/>
            <a:chExt cx="6096000" cy="914400"/>
          </a:xfrm>
        </p:grpSpPr>
        <p:pic>
          <p:nvPicPr>
            <p:cNvPr id="32770" name="Picture 2" descr="http://img97.imageshack.us/img97/5843/crate.jpg"/>
            <p:cNvPicPr>
              <a:picLocks noChangeAspect="1" noChangeArrowheads="1"/>
            </p:cNvPicPr>
            <p:nvPr/>
          </p:nvPicPr>
          <p:blipFill>
            <a:blip r:embed="rId3" cstate="print"/>
            <a:srcRect/>
            <a:stretch>
              <a:fillRect/>
            </a:stretch>
          </p:blipFill>
          <p:spPr bwMode="auto">
            <a:xfrm>
              <a:off x="6781800" y="1733550"/>
              <a:ext cx="914400" cy="914400"/>
            </a:xfrm>
            <a:prstGeom prst="rect">
              <a:avLst/>
            </a:prstGeom>
            <a:noFill/>
          </p:spPr>
        </p:pic>
        <p:pic>
          <p:nvPicPr>
            <p:cNvPr id="26" name="Picture 2" descr="http://img97.imageshack.us/img97/5843/crate.jpg"/>
            <p:cNvPicPr>
              <a:picLocks noChangeAspect="1" noChangeArrowheads="1"/>
            </p:cNvPicPr>
            <p:nvPr/>
          </p:nvPicPr>
          <p:blipFill>
            <a:blip r:embed="rId4" cstate="print"/>
            <a:srcRect/>
            <a:stretch>
              <a:fillRect/>
            </a:stretch>
          </p:blipFill>
          <p:spPr bwMode="auto">
            <a:xfrm>
              <a:off x="5715000" y="1824990"/>
              <a:ext cx="822960" cy="822960"/>
            </a:xfrm>
            <a:prstGeom prst="rect">
              <a:avLst/>
            </a:prstGeom>
            <a:noFill/>
          </p:spPr>
        </p:pic>
        <p:pic>
          <p:nvPicPr>
            <p:cNvPr id="27" name="Picture 2" descr="http://img97.imageshack.us/img97/5843/crate.jpg"/>
            <p:cNvPicPr>
              <a:picLocks noChangeAspect="1" noChangeArrowheads="1"/>
            </p:cNvPicPr>
            <p:nvPr/>
          </p:nvPicPr>
          <p:blipFill>
            <a:blip r:embed="rId5" cstate="print"/>
            <a:srcRect/>
            <a:stretch>
              <a:fillRect/>
            </a:stretch>
          </p:blipFill>
          <p:spPr bwMode="auto">
            <a:xfrm>
              <a:off x="4724400" y="1916430"/>
              <a:ext cx="731520" cy="731520"/>
            </a:xfrm>
            <a:prstGeom prst="rect">
              <a:avLst/>
            </a:prstGeom>
            <a:noFill/>
          </p:spPr>
        </p:pic>
        <p:pic>
          <p:nvPicPr>
            <p:cNvPr id="28" name="Picture 2" descr="http://img97.imageshack.us/img97/5843/crate.jpg"/>
            <p:cNvPicPr>
              <a:picLocks noChangeAspect="1" noChangeArrowheads="1"/>
            </p:cNvPicPr>
            <p:nvPr/>
          </p:nvPicPr>
          <p:blipFill>
            <a:blip r:embed="rId6" cstate="print"/>
            <a:srcRect/>
            <a:stretch>
              <a:fillRect/>
            </a:stretch>
          </p:blipFill>
          <p:spPr bwMode="auto">
            <a:xfrm>
              <a:off x="3779520" y="2007870"/>
              <a:ext cx="640080" cy="640080"/>
            </a:xfrm>
            <a:prstGeom prst="rect">
              <a:avLst/>
            </a:prstGeom>
            <a:noFill/>
          </p:spPr>
        </p:pic>
        <p:pic>
          <p:nvPicPr>
            <p:cNvPr id="29" name="Picture 2" descr="http://img97.imageshack.us/img97/5843/crate.jpg"/>
            <p:cNvPicPr>
              <a:picLocks noChangeAspect="1" noChangeArrowheads="1"/>
            </p:cNvPicPr>
            <p:nvPr/>
          </p:nvPicPr>
          <p:blipFill>
            <a:blip r:embed="rId7" cstate="print"/>
            <a:srcRect/>
            <a:stretch>
              <a:fillRect/>
            </a:stretch>
          </p:blipFill>
          <p:spPr bwMode="auto">
            <a:xfrm>
              <a:off x="2956560" y="2099310"/>
              <a:ext cx="548640" cy="548640"/>
            </a:xfrm>
            <a:prstGeom prst="rect">
              <a:avLst/>
            </a:prstGeom>
            <a:noFill/>
          </p:spPr>
        </p:pic>
        <p:pic>
          <p:nvPicPr>
            <p:cNvPr id="30" name="Picture 2" descr="http://img97.imageshack.us/img97/5843/crate.jpg"/>
            <p:cNvPicPr>
              <a:picLocks noChangeAspect="1" noChangeArrowheads="1"/>
            </p:cNvPicPr>
            <p:nvPr/>
          </p:nvPicPr>
          <p:blipFill>
            <a:blip r:embed="rId8" cstate="print"/>
            <a:srcRect/>
            <a:stretch>
              <a:fillRect/>
            </a:stretch>
          </p:blipFill>
          <p:spPr bwMode="auto">
            <a:xfrm>
              <a:off x="2209800" y="2190750"/>
              <a:ext cx="457200" cy="457200"/>
            </a:xfrm>
            <a:prstGeom prst="rect">
              <a:avLst/>
            </a:prstGeom>
            <a:noFill/>
          </p:spPr>
        </p:pic>
        <p:pic>
          <p:nvPicPr>
            <p:cNvPr id="31" name="Picture 2" descr="http://img97.imageshack.us/img97/5843/crate.jpg"/>
            <p:cNvPicPr>
              <a:picLocks noChangeAspect="1" noChangeArrowheads="1"/>
            </p:cNvPicPr>
            <p:nvPr/>
          </p:nvPicPr>
          <p:blipFill>
            <a:blip r:embed="rId9" cstate="print"/>
            <a:srcRect/>
            <a:stretch>
              <a:fillRect/>
            </a:stretch>
          </p:blipFill>
          <p:spPr bwMode="auto">
            <a:xfrm>
              <a:off x="1600200" y="2282190"/>
              <a:ext cx="365760" cy="365760"/>
            </a:xfrm>
            <a:prstGeom prst="rect">
              <a:avLst/>
            </a:prstGeom>
            <a:noFill/>
          </p:spPr>
        </p:pic>
      </p:grpSp>
      <p:grpSp>
        <p:nvGrpSpPr>
          <p:cNvPr id="39" name="Group 38"/>
          <p:cNvGrpSpPr/>
          <p:nvPr/>
        </p:nvGrpSpPr>
        <p:grpSpPr>
          <a:xfrm>
            <a:off x="1600200" y="3562350"/>
            <a:ext cx="6096000" cy="914400"/>
            <a:chOff x="1600200" y="3028950"/>
            <a:chExt cx="6096000" cy="914400"/>
          </a:xfrm>
        </p:grpSpPr>
        <p:pic>
          <p:nvPicPr>
            <p:cNvPr id="32" name="Picture 2" descr="http://img97.imageshack.us/img97/5843/crate.jpg"/>
            <p:cNvPicPr>
              <a:picLocks noChangeAspect="1" noChangeArrowheads="1"/>
            </p:cNvPicPr>
            <p:nvPr/>
          </p:nvPicPr>
          <p:blipFill>
            <a:blip r:embed="rId3" cstate="print"/>
            <a:srcRect/>
            <a:stretch>
              <a:fillRect/>
            </a:stretch>
          </p:blipFill>
          <p:spPr bwMode="auto">
            <a:xfrm>
              <a:off x="6781800" y="3028950"/>
              <a:ext cx="914400" cy="914400"/>
            </a:xfrm>
            <a:prstGeom prst="rect">
              <a:avLst/>
            </a:prstGeom>
            <a:noFill/>
          </p:spPr>
        </p:pic>
        <p:pic>
          <p:nvPicPr>
            <p:cNvPr id="33" name="Picture 2" descr="http://img97.imageshack.us/img97/5843/crate.jpg"/>
            <p:cNvPicPr>
              <a:picLocks noChangeAspect="1" noChangeArrowheads="1"/>
            </p:cNvPicPr>
            <p:nvPr/>
          </p:nvPicPr>
          <p:blipFill>
            <a:blip r:embed="rId4" cstate="print"/>
            <a:srcRect/>
            <a:stretch>
              <a:fillRect/>
            </a:stretch>
          </p:blipFill>
          <p:spPr bwMode="auto">
            <a:xfrm>
              <a:off x="5715000" y="3028950"/>
              <a:ext cx="822960" cy="822960"/>
            </a:xfrm>
            <a:prstGeom prst="rect">
              <a:avLst/>
            </a:prstGeom>
            <a:noFill/>
          </p:spPr>
        </p:pic>
        <p:pic>
          <p:nvPicPr>
            <p:cNvPr id="34" name="Picture 2" descr="http://img97.imageshack.us/img97/5843/crate.jpg"/>
            <p:cNvPicPr>
              <a:picLocks noChangeAspect="1" noChangeArrowheads="1"/>
            </p:cNvPicPr>
            <p:nvPr/>
          </p:nvPicPr>
          <p:blipFill>
            <a:blip r:embed="rId5" cstate="print"/>
            <a:srcRect/>
            <a:stretch>
              <a:fillRect/>
            </a:stretch>
          </p:blipFill>
          <p:spPr bwMode="auto">
            <a:xfrm>
              <a:off x="4724400" y="3028950"/>
              <a:ext cx="731520" cy="731520"/>
            </a:xfrm>
            <a:prstGeom prst="rect">
              <a:avLst/>
            </a:prstGeom>
            <a:noFill/>
          </p:spPr>
        </p:pic>
        <p:pic>
          <p:nvPicPr>
            <p:cNvPr id="35" name="Picture 2" descr="http://img97.imageshack.us/img97/5843/crate.jpg"/>
            <p:cNvPicPr>
              <a:picLocks noChangeAspect="1" noChangeArrowheads="1"/>
            </p:cNvPicPr>
            <p:nvPr/>
          </p:nvPicPr>
          <p:blipFill>
            <a:blip r:embed="rId6" cstate="print"/>
            <a:srcRect/>
            <a:stretch>
              <a:fillRect/>
            </a:stretch>
          </p:blipFill>
          <p:spPr bwMode="auto">
            <a:xfrm>
              <a:off x="3779520" y="3028950"/>
              <a:ext cx="640080" cy="640080"/>
            </a:xfrm>
            <a:prstGeom prst="rect">
              <a:avLst/>
            </a:prstGeom>
            <a:noFill/>
          </p:spPr>
        </p:pic>
        <p:pic>
          <p:nvPicPr>
            <p:cNvPr id="36" name="Picture 2" descr="http://img97.imageshack.us/img97/5843/crate.jpg"/>
            <p:cNvPicPr>
              <a:picLocks noChangeAspect="1" noChangeArrowheads="1"/>
            </p:cNvPicPr>
            <p:nvPr/>
          </p:nvPicPr>
          <p:blipFill>
            <a:blip r:embed="rId7" cstate="print"/>
            <a:srcRect/>
            <a:stretch>
              <a:fillRect/>
            </a:stretch>
          </p:blipFill>
          <p:spPr bwMode="auto">
            <a:xfrm>
              <a:off x="2956560" y="3028950"/>
              <a:ext cx="548640" cy="548640"/>
            </a:xfrm>
            <a:prstGeom prst="rect">
              <a:avLst/>
            </a:prstGeom>
            <a:noFill/>
          </p:spPr>
        </p:pic>
        <p:pic>
          <p:nvPicPr>
            <p:cNvPr id="37" name="Picture 2" descr="http://img97.imageshack.us/img97/5843/crate.jpg"/>
            <p:cNvPicPr>
              <a:picLocks noChangeAspect="1" noChangeArrowheads="1"/>
            </p:cNvPicPr>
            <p:nvPr/>
          </p:nvPicPr>
          <p:blipFill>
            <a:blip r:embed="rId8" cstate="print"/>
            <a:srcRect/>
            <a:stretch>
              <a:fillRect/>
            </a:stretch>
          </p:blipFill>
          <p:spPr bwMode="auto">
            <a:xfrm>
              <a:off x="2209800" y="3028950"/>
              <a:ext cx="457200" cy="457200"/>
            </a:xfrm>
            <a:prstGeom prst="rect">
              <a:avLst/>
            </a:prstGeom>
            <a:noFill/>
          </p:spPr>
        </p:pic>
        <p:pic>
          <p:nvPicPr>
            <p:cNvPr id="38" name="Picture 2" descr="http://img97.imageshack.us/img97/5843/crate.jpg"/>
            <p:cNvPicPr>
              <a:picLocks noChangeAspect="1" noChangeArrowheads="1"/>
            </p:cNvPicPr>
            <p:nvPr/>
          </p:nvPicPr>
          <p:blipFill>
            <a:blip r:embed="rId9" cstate="print"/>
            <a:srcRect/>
            <a:stretch>
              <a:fillRect/>
            </a:stretch>
          </p:blipFill>
          <p:spPr bwMode="auto">
            <a:xfrm>
              <a:off x="1600200" y="3028950"/>
              <a:ext cx="365760" cy="365760"/>
            </a:xfrm>
            <a:prstGeom prst="rect">
              <a:avLst/>
            </a:prstGeom>
            <a:noFill/>
          </p:spPr>
        </p:pic>
      </p:grpSp>
      <p:pic>
        <p:nvPicPr>
          <p:cNvPr id="41" name="Picture 2" descr="http://img97.imageshack.us/img97/5843/crate.jpg"/>
          <p:cNvPicPr>
            <a:picLocks noChangeAspect="1" noChangeArrowheads="1"/>
          </p:cNvPicPr>
          <p:nvPr/>
        </p:nvPicPr>
        <p:blipFill>
          <a:blip r:embed="rId7" cstate="print"/>
          <a:srcRect/>
          <a:stretch>
            <a:fillRect/>
          </a:stretch>
        </p:blipFill>
        <p:spPr bwMode="auto">
          <a:xfrm>
            <a:off x="8214360" y="2708910"/>
            <a:ext cx="548640" cy="548640"/>
          </a:xfrm>
          <a:prstGeom prst="rect">
            <a:avLst/>
          </a:prstGeom>
          <a:noFill/>
        </p:spPr>
      </p:pic>
      <p:sp>
        <p:nvSpPr>
          <p:cNvPr id="25" name="Rectangle 24"/>
          <p:cNvSpPr/>
          <p:nvPr/>
        </p:nvSpPr>
        <p:spPr>
          <a:xfrm>
            <a:off x="0" y="1200150"/>
            <a:ext cx="12954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819400" y="1200150"/>
            <a:ext cx="838200" cy="3581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5638800" y="1200150"/>
            <a:ext cx="990600" cy="3581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7848600" y="1047750"/>
            <a:ext cx="12954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429000" y="4793218"/>
            <a:ext cx="2036776" cy="369332"/>
          </a:xfrm>
          <a:prstGeom prst="rect">
            <a:avLst/>
          </a:prstGeom>
          <a:noFill/>
        </p:spPr>
        <p:txBody>
          <a:bodyPr wrap="none" rtlCol="0">
            <a:spAutoFit/>
          </a:bodyPr>
          <a:lstStyle/>
          <a:p>
            <a:r>
              <a:rPr lang="en-US" dirty="0" smtClean="0"/>
              <a:t>Perceived 3D Image</a:t>
            </a:r>
            <a:endParaRPr lang="en-US" dirty="0"/>
          </a:p>
        </p:txBody>
      </p:sp>
    </p:spTree>
    <p:extLst>
      <p:ext uri="{BB962C8B-B14F-4D97-AF65-F5344CB8AC3E}">
        <p14:creationId xmlns="" xmlns:p14="http://schemas.microsoft.com/office/powerpoint/2010/main" val="356854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repeatCount="indefinite"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3000" fill="hold"/>
                                        <p:tgtEl>
                                          <p:spTgt spid="41"/>
                                        </p:tgtEl>
                                        <p:attrNameLst>
                                          <p:attrName>ppt_x</p:attrName>
                                        </p:attrNameLst>
                                      </p:cBhvr>
                                      <p:tavLst>
                                        <p:tav tm="0">
                                          <p:val>
                                            <p:strVal val="0-#ppt_w/2"/>
                                          </p:val>
                                        </p:tav>
                                        <p:tav tm="100000">
                                          <p:val>
                                            <p:strVal val="#ppt_x"/>
                                          </p:val>
                                        </p:tav>
                                      </p:tavLst>
                                    </p:anim>
                                    <p:anim calcmode="lin" valueType="num">
                                      <p:cBhvr additive="base">
                                        <p:cTn id="8" dur="3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rotWithShape="1">
          <a:blip r:embed="rId3" cstate="print"/>
          <a:srcRect l="8977" t="5052" r="9375" b="7865"/>
          <a:stretch/>
        </p:blipFill>
        <p:spPr bwMode="auto">
          <a:xfrm>
            <a:off x="1995055" y="865530"/>
            <a:ext cx="4977246" cy="3789597"/>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Depths of Moving Objects Distorted</a:t>
            </a:r>
            <a:endParaRPr lang="en-US" dirty="0"/>
          </a:p>
        </p:txBody>
      </p:sp>
      <p:cxnSp>
        <p:nvCxnSpPr>
          <p:cNvPr id="4" name="Straight Arrow Connector 3"/>
          <p:cNvCxnSpPr/>
          <p:nvPr/>
        </p:nvCxnSpPr>
        <p:spPr>
          <a:xfrm>
            <a:off x="3352800" y="3028950"/>
            <a:ext cx="0" cy="154305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867400" y="4514851"/>
            <a:ext cx="1828800" cy="707886"/>
          </a:xfrm>
          <a:prstGeom prst="rect">
            <a:avLst/>
          </a:prstGeom>
          <a:noFill/>
        </p:spPr>
        <p:txBody>
          <a:bodyPr wrap="square" rtlCol="0">
            <a:spAutoFit/>
          </a:bodyPr>
          <a:lstStyle/>
          <a:p>
            <a:r>
              <a:rPr lang="en-US" sz="2000" b="1" dirty="0" smtClean="0"/>
              <a:t>Right Eye Dimmer</a:t>
            </a:r>
            <a:endParaRPr lang="en-US" sz="2000" b="1" dirty="0"/>
          </a:p>
        </p:txBody>
      </p:sp>
      <p:sp>
        <p:nvSpPr>
          <p:cNvPr id="7" name="TextBox 6"/>
          <p:cNvSpPr txBox="1"/>
          <p:nvPr/>
        </p:nvSpPr>
        <p:spPr>
          <a:xfrm>
            <a:off x="2362200" y="4514851"/>
            <a:ext cx="1828800" cy="707886"/>
          </a:xfrm>
          <a:prstGeom prst="rect">
            <a:avLst/>
          </a:prstGeom>
          <a:noFill/>
        </p:spPr>
        <p:txBody>
          <a:bodyPr wrap="square" rtlCol="0">
            <a:spAutoFit/>
          </a:bodyPr>
          <a:lstStyle/>
          <a:p>
            <a:r>
              <a:rPr lang="en-US" sz="2000" b="1" dirty="0" smtClean="0"/>
              <a:t>Left Eye Dimmer</a:t>
            </a:r>
            <a:endParaRPr lang="en-US" sz="2000" b="1" dirty="0"/>
          </a:p>
        </p:txBody>
      </p:sp>
      <p:sp>
        <p:nvSpPr>
          <p:cNvPr id="6" name="TextBox 5"/>
          <p:cNvSpPr txBox="1"/>
          <p:nvPr/>
        </p:nvSpPr>
        <p:spPr>
          <a:xfrm rot="16200000">
            <a:off x="343514" y="2564516"/>
            <a:ext cx="2975045" cy="461665"/>
          </a:xfrm>
          <a:prstGeom prst="rect">
            <a:avLst/>
          </a:prstGeom>
          <a:noFill/>
        </p:spPr>
        <p:txBody>
          <a:bodyPr wrap="none" rtlCol="0">
            <a:spAutoFit/>
          </a:bodyPr>
          <a:lstStyle/>
          <a:p>
            <a:r>
              <a:rPr lang="en-US" sz="2400" b="1" dirty="0" smtClean="0"/>
              <a:t>Depth Error (Degrees)</a:t>
            </a:r>
            <a:endParaRPr lang="en-US" sz="2400" b="1" dirty="0"/>
          </a:p>
        </p:txBody>
      </p:sp>
      <p:sp>
        <p:nvSpPr>
          <p:cNvPr id="9" name="TextBox 8"/>
          <p:cNvSpPr txBox="1"/>
          <p:nvPr/>
        </p:nvSpPr>
        <p:spPr>
          <a:xfrm>
            <a:off x="3962400" y="4514851"/>
            <a:ext cx="1828800" cy="707886"/>
          </a:xfrm>
          <a:prstGeom prst="rect">
            <a:avLst/>
          </a:prstGeom>
          <a:noFill/>
        </p:spPr>
        <p:txBody>
          <a:bodyPr wrap="square" rtlCol="0">
            <a:spAutoFit/>
          </a:bodyPr>
          <a:lstStyle/>
          <a:p>
            <a:pPr algn="ctr"/>
            <a:r>
              <a:rPr lang="en-US" sz="2000" b="1" dirty="0" smtClean="0"/>
              <a:t>Equal Brightness</a:t>
            </a:r>
            <a:endParaRPr lang="en-US" sz="2000" b="1" dirty="0"/>
          </a:p>
        </p:txBody>
      </p:sp>
      <p:sp>
        <p:nvSpPr>
          <p:cNvPr id="8" name="Rectangle 7"/>
          <p:cNvSpPr/>
          <p:nvPr/>
        </p:nvSpPr>
        <p:spPr>
          <a:xfrm>
            <a:off x="6781800" y="971550"/>
            <a:ext cx="381000" cy="3543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553200" y="2514600"/>
            <a:ext cx="1295400" cy="461665"/>
          </a:xfrm>
          <a:prstGeom prst="rect">
            <a:avLst/>
          </a:prstGeom>
          <a:solidFill>
            <a:schemeClr val="bg1"/>
          </a:solidFill>
        </p:spPr>
        <p:txBody>
          <a:bodyPr wrap="square" rtlCol="0">
            <a:spAutoFit/>
          </a:bodyPr>
          <a:lstStyle/>
          <a:p>
            <a:endParaRPr lang="en-US" sz="2400" b="1" dirty="0"/>
          </a:p>
        </p:txBody>
      </p:sp>
      <p:sp>
        <p:nvSpPr>
          <p:cNvPr id="12" name="TextBox 11"/>
          <p:cNvSpPr txBox="1"/>
          <p:nvPr/>
        </p:nvSpPr>
        <p:spPr>
          <a:xfrm>
            <a:off x="6781800" y="1908579"/>
            <a:ext cx="1295400" cy="461665"/>
          </a:xfrm>
          <a:prstGeom prst="rect">
            <a:avLst/>
          </a:prstGeom>
          <a:solidFill>
            <a:schemeClr val="bg1"/>
          </a:solidFill>
        </p:spPr>
        <p:txBody>
          <a:bodyPr wrap="square" rtlCol="0">
            <a:spAutoFit/>
          </a:bodyPr>
          <a:lstStyle/>
          <a:p>
            <a:r>
              <a:rPr lang="en-US" sz="2400" b="1" dirty="0" smtClean="0">
                <a:sym typeface="Wingdings" pitchFamily="2" charset="2"/>
              </a:rPr>
              <a:t> Slow</a:t>
            </a:r>
            <a:endParaRPr lang="en-US" sz="2400" b="1" dirty="0"/>
          </a:p>
        </p:txBody>
      </p:sp>
      <p:sp>
        <p:nvSpPr>
          <p:cNvPr id="13" name="TextBox 12"/>
          <p:cNvSpPr txBox="1"/>
          <p:nvPr/>
        </p:nvSpPr>
        <p:spPr>
          <a:xfrm>
            <a:off x="6781800" y="1025352"/>
            <a:ext cx="1295400" cy="461665"/>
          </a:xfrm>
          <a:prstGeom prst="rect">
            <a:avLst/>
          </a:prstGeom>
          <a:solidFill>
            <a:schemeClr val="bg1"/>
          </a:solidFill>
        </p:spPr>
        <p:txBody>
          <a:bodyPr wrap="square" rtlCol="0">
            <a:spAutoFit/>
          </a:bodyPr>
          <a:lstStyle/>
          <a:p>
            <a:r>
              <a:rPr lang="en-US" sz="2400" b="1" dirty="0" smtClean="0">
                <a:solidFill>
                  <a:srgbClr val="FF0000"/>
                </a:solidFill>
                <a:sym typeface="Wingdings" pitchFamily="2" charset="2"/>
              </a:rPr>
              <a:t> Fast</a:t>
            </a:r>
            <a:endParaRPr lang="en-US" sz="2400" b="1" dirty="0">
              <a:solidFill>
                <a:srgbClr val="FF0000"/>
              </a:solidFill>
            </a:endParaRPr>
          </a:p>
        </p:txBody>
      </p:sp>
      <p:sp>
        <p:nvSpPr>
          <p:cNvPr id="14" name="TextBox 13"/>
          <p:cNvSpPr txBox="1"/>
          <p:nvPr/>
        </p:nvSpPr>
        <p:spPr>
          <a:xfrm>
            <a:off x="6781800" y="3997152"/>
            <a:ext cx="1295400" cy="461665"/>
          </a:xfrm>
          <a:prstGeom prst="rect">
            <a:avLst/>
          </a:prstGeom>
          <a:solidFill>
            <a:schemeClr val="bg1"/>
          </a:solidFill>
        </p:spPr>
        <p:txBody>
          <a:bodyPr wrap="square" rtlCol="0">
            <a:spAutoFit/>
          </a:bodyPr>
          <a:lstStyle/>
          <a:p>
            <a:r>
              <a:rPr lang="en-US" sz="2400" b="1" dirty="0" smtClean="0">
                <a:solidFill>
                  <a:srgbClr val="FF0000"/>
                </a:solidFill>
                <a:sym typeface="Wingdings" pitchFamily="2" charset="2"/>
              </a:rPr>
              <a:t> Fast</a:t>
            </a:r>
            <a:endParaRPr lang="en-US" sz="2400" b="1" dirty="0">
              <a:solidFill>
                <a:srgbClr val="FF0000"/>
              </a:solidFill>
            </a:endParaRPr>
          </a:p>
        </p:txBody>
      </p:sp>
      <p:sp>
        <p:nvSpPr>
          <p:cNvPr id="15" name="TextBox 14"/>
          <p:cNvSpPr txBox="1"/>
          <p:nvPr/>
        </p:nvSpPr>
        <p:spPr>
          <a:xfrm>
            <a:off x="6781800" y="3139902"/>
            <a:ext cx="1295400" cy="461665"/>
          </a:xfrm>
          <a:prstGeom prst="rect">
            <a:avLst/>
          </a:prstGeom>
          <a:solidFill>
            <a:schemeClr val="bg1"/>
          </a:solidFill>
        </p:spPr>
        <p:txBody>
          <a:bodyPr wrap="square" rtlCol="0">
            <a:spAutoFit/>
          </a:bodyPr>
          <a:lstStyle/>
          <a:p>
            <a:r>
              <a:rPr lang="en-US" sz="2400" b="1" dirty="0" smtClean="0">
                <a:sym typeface="Wingdings" pitchFamily="2" charset="2"/>
              </a:rPr>
              <a:t> Slow</a:t>
            </a:r>
            <a:endParaRPr lang="en-US" sz="2400" b="1" dirty="0"/>
          </a:p>
        </p:txBody>
      </p:sp>
      <p:sp>
        <p:nvSpPr>
          <p:cNvPr id="11" name="Rectangle 10"/>
          <p:cNvSpPr/>
          <p:nvPr/>
        </p:nvSpPr>
        <p:spPr>
          <a:xfrm>
            <a:off x="4419600" y="3997152"/>
            <a:ext cx="304800" cy="231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2193131"/>
          </a:xfrm>
        </p:spPr>
        <p:txBody>
          <a:bodyPr>
            <a:normAutofit/>
          </a:bodyPr>
          <a:lstStyle/>
          <a:p>
            <a:r>
              <a:rPr lang="en-US" dirty="0" smtClean="0">
                <a:solidFill>
                  <a:schemeClr val="bg1"/>
                </a:solidFill>
              </a:rPr>
              <a:t>Theory</a:t>
            </a:r>
            <a:br>
              <a:rPr lang="en-US" dirty="0" smtClean="0">
                <a:solidFill>
                  <a:schemeClr val="bg1"/>
                </a:solidFill>
              </a:rPr>
            </a:br>
            <a:r>
              <a:rPr lang="en-US" dirty="0" smtClean="0">
                <a:solidFill>
                  <a:schemeClr val="bg1"/>
                </a:solidFill>
              </a:rPr>
              <a:t>Experiments</a:t>
            </a:r>
            <a:br>
              <a:rPr lang="en-US" dirty="0" smtClean="0">
                <a:solidFill>
                  <a:schemeClr val="bg1"/>
                </a:solidFill>
              </a:rPr>
            </a:br>
            <a:r>
              <a:rPr lang="en-US" dirty="0" smtClean="0">
                <a:solidFill>
                  <a:schemeClr val="bg1"/>
                </a:solidFill>
              </a:rPr>
              <a:t>Prototype</a:t>
            </a:r>
            <a:endParaRPr lang="en-US" dirty="0">
              <a:solidFill>
                <a:schemeClr val="bg1"/>
              </a:solidFill>
            </a:endParaRPr>
          </a:p>
        </p:txBody>
      </p:sp>
      <p:grpSp>
        <p:nvGrpSpPr>
          <p:cNvPr id="8" name="Group 7"/>
          <p:cNvGrpSpPr/>
          <p:nvPr/>
        </p:nvGrpSpPr>
        <p:grpSpPr>
          <a:xfrm>
            <a:off x="533400" y="3105150"/>
            <a:ext cx="5638800" cy="685800"/>
            <a:chOff x="533400" y="1733550"/>
            <a:chExt cx="5638800" cy="685800"/>
          </a:xfrm>
        </p:grpSpPr>
        <p:sp>
          <p:nvSpPr>
            <p:cNvPr id="6" name="Right Arrow 5"/>
            <p:cNvSpPr/>
            <p:nvPr/>
          </p:nvSpPr>
          <p:spPr>
            <a:xfrm>
              <a:off x="533400" y="1809750"/>
              <a:ext cx="2209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1733550"/>
              <a:ext cx="32004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a:t>
            </a:r>
            <a:endParaRPr lang="en-US" dirty="0"/>
          </a:p>
        </p:txBody>
      </p:sp>
      <p:pic>
        <p:nvPicPr>
          <p:cNvPr id="26626" name="Picture 2"/>
          <p:cNvPicPr>
            <a:picLocks noGrp="1" noChangeAspect="1" noChangeArrowheads="1"/>
          </p:cNvPicPr>
          <p:nvPr>
            <p:ph sz="half" idx="1"/>
          </p:nvPr>
        </p:nvPicPr>
        <p:blipFill>
          <a:blip r:embed="rId3" cstate="print"/>
          <a:srcRect/>
          <a:stretch>
            <a:fillRect/>
          </a:stretch>
        </p:blipFill>
        <p:spPr bwMode="auto">
          <a:xfrm>
            <a:off x="990601" y="914400"/>
            <a:ext cx="6776413" cy="4057650"/>
          </a:xfrm>
          <a:prstGeom prst="rect">
            <a:avLst/>
          </a:prstGeom>
          <a:noFill/>
          <a:ln w="9525">
            <a:noFill/>
            <a:miter lim="800000"/>
            <a:headEnd/>
            <a:tailEnd/>
          </a:ln>
        </p:spPr>
      </p:pic>
      <p:sp>
        <p:nvSpPr>
          <p:cNvPr id="4" name="Rectangle 3"/>
          <p:cNvSpPr/>
          <p:nvPr/>
        </p:nvSpPr>
        <p:spPr>
          <a:xfrm>
            <a:off x="6573982" y="2171700"/>
            <a:ext cx="152400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Prototype</a:t>
            </a:r>
            <a:endParaRPr lang="en-US" dirty="0"/>
          </a:p>
        </p:txBody>
      </p:sp>
      <p:sp>
        <p:nvSpPr>
          <p:cNvPr id="7" name="Cube 6"/>
          <p:cNvSpPr/>
          <p:nvPr/>
        </p:nvSpPr>
        <p:spPr>
          <a:xfrm>
            <a:off x="914400" y="2807985"/>
            <a:ext cx="1905000" cy="828675"/>
          </a:xfrm>
          <a:prstGeom prst="cube">
            <a:avLst>
              <a:gd name="adj" fmla="val 47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Can 5"/>
          <p:cNvSpPr/>
          <p:nvPr/>
        </p:nvSpPr>
        <p:spPr>
          <a:xfrm rot="5400000">
            <a:off x="2616993" y="2948479"/>
            <a:ext cx="328613" cy="533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rot="5924062">
            <a:off x="6420285" y="2402663"/>
            <a:ext cx="1828800" cy="2286000"/>
          </a:xfrm>
          <a:prstGeom prst="parallelogram">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6" idx="1"/>
          </p:cNvCxnSpPr>
          <p:nvPr/>
        </p:nvCxnSpPr>
        <p:spPr>
          <a:xfrm flipV="1">
            <a:off x="3048000" y="2511691"/>
            <a:ext cx="3352800" cy="703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1"/>
          </p:cNvCxnSpPr>
          <p:nvPr/>
        </p:nvCxnSpPr>
        <p:spPr>
          <a:xfrm>
            <a:off x="3048000" y="3215179"/>
            <a:ext cx="3048000" cy="678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1"/>
          </p:cNvCxnSpPr>
          <p:nvPr/>
        </p:nvCxnSpPr>
        <p:spPr>
          <a:xfrm>
            <a:off x="3048000" y="3215179"/>
            <a:ext cx="5601570" cy="7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1"/>
          </p:cNvCxnSpPr>
          <p:nvPr/>
        </p:nvCxnSpPr>
        <p:spPr>
          <a:xfrm>
            <a:off x="3048000" y="3215179"/>
            <a:ext cx="5257800" cy="1364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1866900" y="1714501"/>
            <a:ext cx="5467786" cy="189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912" name="Straight Arrow Connector 38911"/>
          <p:cNvCxnSpPr/>
          <p:nvPr/>
        </p:nvCxnSpPr>
        <p:spPr>
          <a:xfrm flipH="1" flipV="1">
            <a:off x="1600200" y="1085850"/>
            <a:ext cx="5734486" cy="2522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9" name="Picture 2" descr="C:\Users\Steve\AppData\Local\Microsoft\Windows\Temporary Internet Files\Content.IE5\NZSAZ7YJ\MC900384010[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672785" flipH="1">
            <a:off x="2379540" y="1638395"/>
            <a:ext cx="1913839" cy="885368"/>
          </a:xfrm>
          <a:prstGeom prst="rect">
            <a:avLst/>
          </a:prstGeom>
          <a:noFill/>
          <a:extLst>
            <a:ext uri="{909E8E84-426E-40DD-AFC4-6F175D3DCCD1}">
              <a14:hiddenFill xmlns="" xmlns:a14="http://schemas.microsoft.com/office/drawing/2010/main">
                <a:solidFill>
                  <a:srgbClr val="FFFFFF"/>
                </a:solidFill>
              </a14:hiddenFill>
            </a:ext>
          </a:extLst>
        </p:spPr>
      </p:pic>
      <p:sp>
        <p:nvSpPr>
          <p:cNvPr id="38925" name="TextBox 38924"/>
          <p:cNvSpPr txBox="1"/>
          <p:nvPr/>
        </p:nvSpPr>
        <p:spPr>
          <a:xfrm>
            <a:off x="762000" y="3657601"/>
            <a:ext cx="2895600" cy="584775"/>
          </a:xfrm>
          <a:prstGeom prst="rect">
            <a:avLst/>
          </a:prstGeom>
          <a:noFill/>
        </p:spPr>
        <p:txBody>
          <a:bodyPr wrap="square" rtlCol="0">
            <a:spAutoFit/>
          </a:bodyPr>
          <a:lstStyle/>
          <a:p>
            <a:r>
              <a:rPr lang="en-US" sz="3200" b="1" dirty="0" smtClean="0"/>
              <a:t>3D Projector</a:t>
            </a:r>
            <a:endParaRPr lang="en-US" sz="3200" b="1" dirty="0"/>
          </a:p>
        </p:txBody>
      </p:sp>
      <p:sp>
        <p:nvSpPr>
          <p:cNvPr id="17" name="TextBox 16"/>
          <p:cNvSpPr txBox="1"/>
          <p:nvPr/>
        </p:nvSpPr>
        <p:spPr>
          <a:xfrm>
            <a:off x="4038601" y="1227520"/>
            <a:ext cx="1779654" cy="523220"/>
          </a:xfrm>
          <a:prstGeom prst="rect">
            <a:avLst/>
          </a:prstGeom>
          <a:noFill/>
        </p:spPr>
        <p:txBody>
          <a:bodyPr wrap="none" rtlCol="0">
            <a:spAutoFit/>
          </a:bodyPr>
          <a:lstStyle/>
          <a:p>
            <a:r>
              <a:rPr lang="en-US" sz="2800" b="1" dirty="0" smtClean="0"/>
              <a:t>3D Glasses</a:t>
            </a:r>
          </a:p>
        </p:txBody>
      </p:sp>
      <p:sp>
        <p:nvSpPr>
          <p:cNvPr id="19" name="Rectangle 18"/>
          <p:cNvSpPr/>
          <p:nvPr/>
        </p:nvSpPr>
        <p:spPr>
          <a:xfrm>
            <a:off x="1219200" y="3176885"/>
            <a:ext cx="381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20" name="Rectangle 19"/>
          <p:cNvSpPr/>
          <p:nvPr/>
        </p:nvSpPr>
        <p:spPr>
          <a:xfrm>
            <a:off x="1752600" y="3176885"/>
            <a:ext cx="381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R</a:t>
            </a:r>
            <a:endParaRPr lang="en-US" sz="2400" b="1" dirty="0">
              <a:solidFill>
                <a:schemeClr val="bg1"/>
              </a:solidFill>
              <a:latin typeface="Courier New" pitchFamily="49" charset="0"/>
              <a:cs typeface="Courier New" pitchFamily="49" charset="0"/>
            </a:endParaRPr>
          </a:p>
        </p:txBody>
      </p:sp>
      <p:sp>
        <p:nvSpPr>
          <p:cNvPr id="22" name="Rectangle 21"/>
          <p:cNvSpPr/>
          <p:nvPr/>
        </p:nvSpPr>
        <p:spPr>
          <a:xfrm>
            <a:off x="1219200" y="819150"/>
            <a:ext cx="381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23" name="Rectangle 22"/>
          <p:cNvSpPr/>
          <p:nvPr/>
        </p:nvSpPr>
        <p:spPr>
          <a:xfrm>
            <a:off x="1447800" y="1504950"/>
            <a:ext cx="381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R</a:t>
            </a:r>
            <a:endParaRPr lang="en-US" sz="2400" b="1" dirty="0">
              <a:solidFill>
                <a:schemeClr val="bg1"/>
              </a:solidFill>
              <a:latin typeface="Courier New" pitchFamily="49" charset="0"/>
              <a:cs typeface="Courier New" pitchFamily="49" charset="0"/>
            </a:endParaRPr>
          </a:p>
        </p:txBody>
      </p:sp>
    </p:spTree>
    <p:extLst>
      <p:ext uri="{BB962C8B-B14F-4D97-AF65-F5344CB8AC3E}">
        <p14:creationId xmlns="" xmlns:p14="http://schemas.microsoft.com/office/powerpoint/2010/main" val="3533137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Prototype</a:t>
            </a:r>
            <a:endParaRPr lang="en-US" dirty="0"/>
          </a:p>
        </p:txBody>
      </p:sp>
      <p:sp>
        <p:nvSpPr>
          <p:cNvPr id="7" name="Cube 6"/>
          <p:cNvSpPr/>
          <p:nvPr/>
        </p:nvSpPr>
        <p:spPr>
          <a:xfrm>
            <a:off x="914400" y="2807985"/>
            <a:ext cx="1905000" cy="828675"/>
          </a:xfrm>
          <a:prstGeom prst="cube">
            <a:avLst>
              <a:gd name="adj" fmla="val 47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Can 5"/>
          <p:cNvSpPr/>
          <p:nvPr/>
        </p:nvSpPr>
        <p:spPr>
          <a:xfrm rot="5400000">
            <a:off x="2616993" y="2948479"/>
            <a:ext cx="328613" cy="533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914400" y="3750960"/>
            <a:ext cx="1905000" cy="828675"/>
          </a:xfrm>
          <a:prstGeom prst="cube">
            <a:avLst>
              <a:gd name="adj" fmla="val 479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Can 8"/>
          <p:cNvSpPr/>
          <p:nvPr/>
        </p:nvSpPr>
        <p:spPr>
          <a:xfrm rot="5400000">
            <a:off x="2616993" y="3891454"/>
            <a:ext cx="328613" cy="533400"/>
          </a:xfrm>
          <a:prstGeom prst="ca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rot="5924062">
            <a:off x="6420285" y="2402663"/>
            <a:ext cx="1828800" cy="2286000"/>
          </a:xfrm>
          <a:prstGeom prst="parallelogram">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6" idx="1"/>
          </p:cNvCxnSpPr>
          <p:nvPr/>
        </p:nvCxnSpPr>
        <p:spPr>
          <a:xfrm flipV="1">
            <a:off x="3048000" y="2511691"/>
            <a:ext cx="3352800" cy="703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1"/>
          </p:cNvCxnSpPr>
          <p:nvPr/>
        </p:nvCxnSpPr>
        <p:spPr>
          <a:xfrm>
            <a:off x="3048000" y="3215179"/>
            <a:ext cx="3048000" cy="678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1"/>
          </p:cNvCxnSpPr>
          <p:nvPr/>
        </p:nvCxnSpPr>
        <p:spPr>
          <a:xfrm>
            <a:off x="3048000" y="3215179"/>
            <a:ext cx="5601570" cy="7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1"/>
          </p:cNvCxnSpPr>
          <p:nvPr/>
        </p:nvCxnSpPr>
        <p:spPr>
          <a:xfrm>
            <a:off x="3048000" y="3215179"/>
            <a:ext cx="5257800" cy="1364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 idx="1"/>
          </p:cNvCxnSpPr>
          <p:nvPr/>
        </p:nvCxnSpPr>
        <p:spPr>
          <a:xfrm flipV="1">
            <a:off x="3048000" y="2511691"/>
            <a:ext cx="3352800" cy="164646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1"/>
          </p:cNvCxnSpPr>
          <p:nvPr/>
        </p:nvCxnSpPr>
        <p:spPr>
          <a:xfrm flipV="1">
            <a:off x="3048000" y="3893835"/>
            <a:ext cx="3048000" cy="2643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 idx="1"/>
          </p:cNvCxnSpPr>
          <p:nvPr/>
        </p:nvCxnSpPr>
        <p:spPr>
          <a:xfrm flipV="1">
            <a:off x="3048000" y="3222323"/>
            <a:ext cx="5601570" cy="93583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1"/>
          </p:cNvCxnSpPr>
          <p:nvPr/>
        </p:nvCxnSpPr>
        <p:spPr>
          <a:xfrm>
            <a:off x="3048000" y="4158154"/>
            <a:ext cx="5257800" cy="42148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Can 26"/>
          <p:cNvSpPr/>
          <p:nvPr/>
        </p:nvSpPr>
        <p:spPr>
          <a:xfrm rot="5400000">
            <a:off x="2981325" y="3979560"/>
            <a:ext cx="971550" cy="228600"/>
          </a:xfrm>
          <a:prstGeom prst="can">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590801" y="4636785"/>
            <a:ext cx="2490875" cy="523220"/>
          </a:xfrm>
          <a:prstGeom prst="rect">
            <a:avLst/>
          </a:prstGeom>
          <a:noFill/>
        </p:spPr>
        <p:txBody>
          <a:bodyPr wrap="none" rtlCol="0">
            <a:spAutoFit/>
          </a:bodyPr>
          <a:lstStyle/>
          <a:p>
            <a:r>
              <a:rPr lang="en-US" sz="2800" b="1" dirty="0" smtClean="0"/>
              <a:t>Polarizing Filter</a:t>
            </a:r>
            <a:endParaRPr lang="en-US" sz="2800" b="1" dirty="0"/>
          </a:p>
        </p:txBody>
      </p:sp>
      <p:pic>
        <p:nvPicPr>
          <p:cNvPr id="38914" name="Picture 2" descr="C:\Users\Steve\AppData\Local\Microsoft\Windows\Temporary Internet Files\Content.IE5\NZSAZ7YJ\MC900384010[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672785" flipH="1">
            <a:off x="2379540" y="1638395"/>
            <a:ext cx="1913839" cy="885368"/>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0" name="Straight Arrow Connector 29"/>
          <p:cNvCxnSpPr/>
          <p:nvPr/>
        </p:nvCxnSpPr>
        <p:spPr>
          <a:xfrm flipH="1" flipV="1">
            <a:off x="1866900" y="1714501"/>
            <a:ext cx="5467786" cy="1893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912" name="Straight Arrow Connector 38911"/>
          <p:cNvCxnSpPr/>
          <p:nvPr/>
        </p:nvCxnSpPr>
        <p:spPr>
          <a:xfrm flipH="1" flipV="1">
            <a:off x="1600200" y="1085850"/>
            <a:ext cx="5734486" cy="2522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923" name="Straight Arrow Connector 38922"/>
          <p:cNvCxnSpPr/>
          <p:nvPr/>
        </p:nvCxnSpPr>
        <p:spPr>
          <a:xfrm flipH="1" flipV="1">
            <a:off x="2133600" y="2363443"/>
            <a:ext cx="5201086" cy="124464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038601" y="1227520"/>
            <a:ext cx="3528017" cy="954107"/>
          </a:xfrm>
          <a:prstGeom prst="rect">
            <a:avLst/>
          </a:prstGeom>
          <a:noFill/>
        </p:spPr>
        <p:txBody>
          <a:bodyPr wrap="none" rtlCol="0">
            <a:spAutoFit/>
          </a:bodyPr>
          <a:lstStyle/>
          <a:p>
            <a:r>
              <a:rPr lang="en-US" sz="2800" b="1" dirty="0" smtClean="0"/>
              <a:t>3D Glasses</a:t>
            </a:r>
          </a:p>
          <a:p>
            <a:r>
              <a:rPr lang="en-US" sz="2800" b="1" dirty="0" smtClean="0"/>
              <a:t>(With Polarizing Filter)</a:t>
            </a:r>
            <a:endParaRPr lang="en-US" sz="2800" b="1" dirty="0"/>
          </a:p>
        </p:txBody>
      </p:sp>
      <p:sp>
        <p:nvSpPr>
          <p:cNvPr id="29" name="Rectangle 28"/>
          <p:cNvSpPr/>
          <p:nvPr/>
        </p:nvSpPr>
        <p:spPr>
          <a:xfrm>
            <a:off x="1219200" y="3176885"/>
            <a:ext cx="381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31" name="Rectangle 30"/>
          <p:cNvSpPr/>
          <p:nvPr/>
        </p:nvSpPr>
        <p:spPr>
          <a:xfrm>
            <a:off x="1752600" y="3176885"/>
            <a:ext cx="381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R</a:t>
            </a:r>
            <a:endParaRPr lang="en-US" sz="2400" b="1" dirty="0">
              <a:solidFill>
                <a:schemeClr val="bg1"/>
              </a:solidFill>
              <a:latin typeface="Courier New" pitchFamily="49" charset="0"/>
              <a:cs typeface="Courier New" pitchFamily="49" charset="0"/>
            </a:endParaRPr>
          </a:p>
        </p:txBody>
      </p:sp>
      <p:sp>
        <p:nvSpPr>
          <p:cNvPr id="32" name="Rectangle 31"/>
          <p:cNvSpPr/>
          <p:nvPr/>
        </p:nvSpPr>
        <p:spPr>
          <a:xfrm>
            <a:off x="1524000" y="4095750"/>
            <a:ext cx="381000" cy="461665"/>
          </a:xfrm>
          <a:prstGeom prst="rect">
            <a:avLst/>
          </a:prstGeom>
          <a:solidFill>
            <a:schemeClr val="bg1"/>
          </a:solidFill>
          <a:ln>
            <a:solidFill>
              <a:schemeClr val="tx1"/>
            </a:solidFill>
          </a:ln>
        </p:spPr>
        <p:txBody>
          <a:bodyPr wrap="square">
            <a:spAutoFit/>
          </a:bodyPr>
          <a:lstStyle/>
          <a:p>
            <a:pPr algn="ctr"/>
            <a:r>
              <a:rPr lang="en-US" sz="2400" b="1" dirty="0" smtClean="0">
                <a:latin typeface="Courier New" pitchFamily="49" charset="0"/>
                <a:cs typeface="Courier New" pitchFamily="49" charset="0"/>
              </a:rPr>
              <a:t>R</a:t>
            </a:r>
            <a:endParaRPr lang="en-US" sz="2400" b="1" dirty="0">
              <a:latin typeface="Courier New" pitchFamily="49" charset="0"/>
              <a:cs typeface="Courier New" pitchFamily="49" charset="0"/>
            </a:endParaRPr>
          </a:p>
        </p:txBody>
      </p:sp>
      <p:sp>
        <p:nvSpPr>
          <p:cNvPr id="33" name="Rectangle 32"/>
          <p:cNvSpPr/>
          <p:nvPr/>
        </p:nvSpPr>
        <p:spPr>
          <a:xfrm>
            <a:off x="1219200" y="819150"/>
            <a:ext cx="381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34" name="Rectangle 33"/>
          <p:cNvSpPr/>
          <p:nvPr/>
        </p:nvSpPr>
        <p:spPr>
          <a:xfrm>
            <a:off x="1447800" y="1504950"/>
            <a:ext cx="381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R</a:t>
            </a:r>
            <a:endParaRPr lang="en-US" sz="2400" b="1" dirty="0">
              <a:solidFill>
                <a:schemeClr val="bg1"/>
              </a:solidFill>
              <a:latin typeface="Courier New" pitchFamily="49" charset="0"/>
              <a:cs typeface="Courier New" pitchFamily="49" charset="0"/>
            </a:endParaRPr>
          </a:p>
        </p:txBody>
      </p:sp>
      <p:sp>
        <p:nvSpPr>
          <p:cNvPr id="35" name="Rectangle 34"/>
          <p:cNvSpPr/>
          <p:nvPr/>
        </p:nvSpPr>
        <p:spPr>
          <a:xfrm>
            <a:off x="1676400" y="2114550"/>
            <a:ext cx="381000" cy="461665"/>
          </a:xfrm>
          <a:prstGeom prst="rect">
            <a:avLst/>
          </a:prstGeom>
          <a:solidFill>
            <a:schemeClr val="bg1"/>
          </a:solidFill>
          <a:ln>
            <a:solidFill>
              <a:schemeClr val="tx1"/>
            </a:solidFill>
          </a:ln>
        </p:spPr>
        <p:txBody>
          <a:bodyPr wrap="square">
            <a:spAutoFit/>
          </a:bodyPr>
          <a:lstStyle/>
          <a:p>
            <a:pPr algn="ctr"/>
            <a:r>
              <a:rPr lang="en-US" sz="2400" b="1" dirty="0" smtClean="0">
                <a:latin typeface="Courier New" pitchFamily="49" charset="0"/>
                <a:cs typeface="Courier New" pitchFamily="49" charset="0"/>
              </a:rPr>
              <a:t>R</a:t>
            </a:r>
            <a:endParaRPr lang="en-US" sz="2400" b="1" dirty="0">
              <a:latin typeface="Courier New" pitchFamily="49" charset="0"/>
              <a:cs typeface="Courier New" pitchFamily="49" charset="0"/>
            </a:endParaRPr>
          </a:p>
        </p:txBody>
      </p:sp>
    </p:spTree>
    <p:extLst>
      <p:ext uri="{BB962C8B-B14F-4D97-AF65-F5344CB8AC3E}">
        <p14:creationId xmlns="" xmlns:p14="http://schemas.microsoft.com/office/powerpoint/2010/main" val="30342219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C:\Users\Steve\Documents\Repositories\dissertation\trunk\paper\steve\3d2dtv\images\prototype_results\8_L(100)R(10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342900"/>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solidFill>
                  <a:schemeClr val="bg1"/>
                </a:solidFill>
              </a:rPr>
              <a:t>Standard 3D TV</a:t>
            </a:r>
            <a:endParaRPr lang="en-US" dirty="0">
              <a:solidFill>
                <a:schemeClr val="bg1"/>
              </a:solidFill>
            </a:endParaRPr>
          </a:p>
        </p:txBody>
      </p:sp>
    </p:spTree>
    <p:extLst>
      <p:ext uri="{BB962C8B-B14F-4D97-AF65-F5344CB8AC3E}">
        <p14:creationId xmlns="" xmlns:p14="http://schemas.microsoft.com/office/powerpoint/2010/main" val="2441028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C:\Users\Steve\AppData\Local\Microsoft\Windows\Temporary Internet Files\Content.IE5\1FTEYHG7\MC900432517[1].wmf"/>
          <p:cNvPicPr>
            <a:picLocks noGrp="1" noChangeAspect="1" noChangeArrowheads="1"/>
          </p:cNvPicPr>
          <p:nvPr>
            <p:ph idx="1"/>
          </p:nvPr>
        </p:nvPicPr>
        <p:blipFill>
          <a:blip r:embed="rId3" cstate="print"/>
          <a:srcRect/>
          <a:stretch>
            <a:fillRect/>
          </a:stretch>
        </p:blipFill>
        <p:spPr bwMode="auto">
          <a:xfrm>
            <a:off x="914400" y="971550"/>
            <a:ext cx="4191000" cy="2514600"/>
          </a:xfrm>
          <a:prstGeom prst="rect">
            <a:avLst/>
          </a:prstGeom>
          <a:noFill/>
        </p:spPr>
      </p:pic>
      <p:pic>
        <p:nvPicPr>
          <p:cNvPr id="522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6200000">
            <a:off x="7861749" y="2649141"/>
            <a:ext cx="1393031"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5026017">
            <a:off x="7342637" y="1353420"/>
            <a:ext cx="1393031"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descr="C:\Users\Steve\AppData\Local\Microsoft\Windows\Temporary Internet Files\Content.IE5\NZSAZ7YJ\MC900384010[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956091">
            <a:off x="7195182" y="1748677"/>
            <a:ext cx="970866" cy="449135"/>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Users\Steve\AppData\Local\Microsoft\Windows\Temporary Internet Files\Content.IE5\NZSAZ7YJ\MC900384010[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2555595">
            <a:off x="7717555" y="2964160"/>
            <a:ext cx="970866" cy="44913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8735033">
            <a:off x="6333957" y="3755445"/>
            <a:ext cx="1393031"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116515">
            <a:off x="4475390" y="4092500"/>
            <a:ext cx="1857375" cy="778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702784">
            <a:off x="2693302" y="4181592"/>
            <a:ext cx="1857375" cy="778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4" name="Straight Arrow Connector 13"/>
          <p:cNvCxnSpPr>
            <a:stCxn id="8" idx="1"/>
          </p:cNvCxnSpPr>
          <p:nvPr/>
        </p:nvCxnSpPr>
        <p:spPr>
          <a:xfrm flipH="1">
            <a:off x="4038600" y="1839972"/>
            <a:ext cx="3175235" cy="274578"/>
          </a:xfrm>
          <a:prstGeom prst="straightConnector1">
            <a:avLst/>
          </a:prstGeom>
          <a:ln w="381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191000" y="2114550"/>
            <a:ext cx="3200400" cy="0"/>
          </a:xfrm>
          <a:prstGeom prst="straightConnector1">
            <a:avLst/>
          </a:prstGeom>
          <a:ln w="381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315200" y="173355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543800" y="196215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924800" y="287655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077200" y="318135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315200" y="173355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543800" y="196215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287655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077200" y="318135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752600" y="1444825"/>
            <a:ext cx="2449581" cy="1323439"/>
          </a:xfrm>
          <a:prstGeom prst="rect">
            <a:avLst/>
          </a:prstGeom>
          <a:noFill/>
        </p:spPr>
        <p:txBody>
          <a:bodyPr wrap="none" rtlCol="0">
            <a:spAutoFit/>
          </a:bodyPr>
          <a:lstStyle/>
          <a:p>
            <a:r>
              <a:rPr lang="en-US" sz="8000" b="1" dirty="0" smtClean="0"/>
              <a:t>3DTV</a:t>
            </a:r>
            <a:endParaRPr lang="en-US" sz="8000" b="1" dirty="0"/>
          </a:p>
        </p:txBody>
      </p:sp>
      <p:sp>
        <p:nvSpPr>
          <p:cNvPr id="29" name="TextBox 28"/>
          <p:cNvSpPr txBox="1"/>
          <p:nvPr/>
        </p:nvSpPr>
        <p:spPr>
          <a:xfrm>
            <a:off x="1905000" y="1428750"/>
            <a:ext cx="2449581" cy="1323439"/>
          </a:xfrm>
          <a:prstGeom prst="rect">
            <a:avLst/>
          </a:prstGeom>
          <a:noFill/>
        </p:spPr>
        <p:txBody>
          <a:bodyPr wrap="none" rtlCol="0">
            <a:spAutoFit/>
          </a:bodyPr>
          <a:lstStyle/>
          <a:p>
            <a:r>
              <a:rPr lang="en-US" sz="8000" b="1" dirty="0" smtClean="0"/>
              <a:t>3DTV</a:t>
            </a:r>
            <a:endParaRPr lang="en-US" sz="8000" b="1" dirty="0"/>
          </a:p>
        </p:txBody>
      </p:sp>
    </p:spTree>
    <p:extLst>
      <p:ext uri="{BB962C8B-B14F-4D97-AF65-F5344CB8AC3E}">
        <p14:creationId xmlns="" xmlns:p14="http://schemas.microsoft.com/office/powerpoint/2010/main" val="185061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20"/>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1000" fill="hold"/>
                                        <p:tgtEl>
                                          <p:spTgt spid="2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nodeType="withEffect">
                                  <p:stCondLst>
                                    <p:cond delay="0"/>
                                  </p:stCondLst>
                                  <p:childTnLst>
                                    <p:anim calcmode="discrete" valueType="str">
                                      <p:cBhvr>
                                        <p:cTn id="10" dur="1000" fill="hold"/>
                                        <p:tgtEl>
                                          <p:spTgt spid="18"/>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500"/>
                                  </p:stCondLst>
                                  <p:childTnLst>
                                    <p:anim calcmode="discrete" valueType="str">
                                      <p:cBhvr>
                                        <p:cTn id="12" dur="1000" fill="hold"/>
                                        <p:tgtEl>
                                          <p:spTgt spid="21"/>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500"/>
                                  </p:stCondLst>
                                  <p:childTnLst>
                                    <p:anim calcmode="discrete" valueType="str">
                                      <p:cBhvr>
                                        <p:cTn id="14" dur="1000" fill="hold"/>
                                        <p:tgtEl>
                                          <p:spTgt spid="2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nodeType="withEffect">
                                  <p:stCondLst>
                                    <p:cond delay="500"/>
                                  </p:stCondLst>
                                  <p:childTnLst>
                                    <p:anim calcmode="discrete" valueType="str">
                                      <p:cBhvr>
                                        <p:cTn id="16" dur="1000" fill="hold"/>
                                        <p:tgtEl>
                                          <p:spTgt spid="14"/>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500"/>
                                  </p:stCondLst>
                                  <p:childTnLst>
                                    <p:anim calcmode="discrete" valueType="str">
                                      <p:cBhvr>
                                        <p:cTn id="18" dur="1000" fill="hold"/>
                                        <p:tgtEl>
                                          <p:spTgt spid="28"/>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1000" fill="hold"/>
                                        <p:tgtEl>
                                          <p:spTgt spid="2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9395" name="Picture 3" descr="C:\Users\Steve\Documents\Repositories\dissertation\trunk\paper\steve\3d2dtv\images\prototype_results\8_L(100)R(30)N(3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342900"/>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solidFill>
                  <a:schemeClr val="bg1"/>
                </a:solidFill>
              </a:rPr>
              <a:t>3D + 2D TV Prototype</a:t>
            </a:r>
            <a:endParaRPr lang="en-US" dirty="0">
              <a:solidFill>
                <a:schemeClr val="bg1"/>
              </a:solidFill>
            </a:endParaRPr>
          </a:p>
        </p:txBody>
      </p:sp>
    </p:spTree>
    <p:extLst>
      <p:ext uri="{BB962C8B-B14F-4D97-AF65-F5344CB8AC3E}">
        <p14:creationId xmlns="" xmlns:p14="http://schemas.microsoft.com/office/powerpoint/2010/main" val="11017498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3490" name="Picture 2" descr="C:\Users\Steve\Documents\Repositories\dissertation\trunk\paper\steve\3d2dtv\images\prototype_results\8_N(3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342900"/>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solidFill>
                  <a:schemeClr val="bg1"/>
                </a:solidFill>
              </a:rPr>
              <a:t>Third Channel: Inverse of Right Eye</a:t>
            </a:r>
            <a:endParaRPr lang="en-US" dirty="0">
              <a:solidFill>
                <a:schemeClr val="bg1"/>
              </a:solidFill>
            </a:endParaRPr>
          </a:p>
        </p:txBody>
      </p:sp>
    </p:spTree>
    <p:extLst>
      <p:ext uri="{BB962C8B-B14F-4D97-AF65-F5344CB8AC3E}">
        <p14:creationId xmlns="" xmlns:p14="http://schemas.microsoft.com/office/powerpoint/2010/main" val="10385013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4514" name="Picture 2" descr="C:\Users\Steve\Documents\Repositories\dissertation\trunk\paper\steve\3d2dtv\images\prototype_results\55_L(100)R(10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342900"/>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solidFill>
                  <a:schemeClr val="bg1"/>
                </a:solidFill>
              </a:rPr>
              <a:t>Standard 3D TV</a:t>
            </a:r>
            <a:endParaRPr lang="en-US" dirty="0">
              <a:solidFill>
                <a:schemeClr val="bg1"/>
              </a:solidFill>
            </a:endParaRPr>
          </a:p>
        </p:txBody>
      </p:sp>
    </p:spTree>
    <p:extLst>
      <p:ext uri="{BB962C8B-B14F-4D97-AF65-F5344CB8AC3E}">
        <p14:creationId xmlns="" xmlns:p14="http://schemas.microsoft.com/office/powerpoint/2010/main" val="37046412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5538" name="Picture 2" descr="C:\Users\Steve\Documents\Repositories\dissertation\trunk\paper\steve\3d2dtv\images\prototype_results\55_L(100)R(30)N(3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342900"/>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solidFill>
                  <a:schemeClr val="bg1"/>
                </a:solidFill>
              </a:rPr>
              <a:t>3D + 2D TV Prototype</a:t>
            </a:r>
            <a:endParaRPr lang="en-US" dirty="0">
              <a:solidFill>
                <a:schemeClr val="bg1"/>
              </a:solidFill>
            </a:endParaRPr>
          </a:p>
        </p:txBody>
      </p:sp>
    </p:spTree>
    <p:extLst>
      <p:ext uri="{BB962C8B-B14F-4D97-AF65-F5344CB8AC3E}">
        <p14:creationId xmlns="" xmlns:p14="http://schemas.microsoft.com/office/powerpoint/2010/main" val="19430993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6562" name="Picture 2" descr="C:\Users\Steve\Documents\Repositories\dissertation\trunk\paper\steve\3d2dtv\images\prototype_results\55_N(3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42900"/>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solidFill>
                  <a:schemeClr val="bg1"/>
                </a:solidFill>
              </a:rPr>
              <a:t>Third Channel: Inverse of Right Eye</a:t>
            </a:r>
            <a:endParaRPr lang="en-US" dirty="0">
              <a:solidFill>
                <a:schemeClr val="bg1"/>
              </a:solidFill>
            </a:endParaRPr>
          </a:p>
        </p:txBody>
      </p:sp>
    </p:spTree>
    <p:extLst>
      <p:ext uri="{BB962C8B-B14F-4D97-AF65-F5344CB8AC3E}">
        <p14:creationId xmlns="" xmlns:p14="http://schemas.microsoft.com/office/powerpoint/2010/main" val="16701899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9" descr="D:\Repositories\dissertation\trunk\paper\steve\3d2dtv\images\prototype_results\smaller\40_L(100)R(100).JPG"/>
          <p:cNvPicPr>
            <a:picLocks noGrp="1" noChangeAspect="1" noChangeArrowheads="1"/>
          </p:cNvPicPr>
          <p:nvPr>
            <p:ph idx="1"/>
          </p:nvPr>
        </p:nvPicPr>
        <p:blipFill>
          <a:blip r:embed="rId3" cstate="print"/>
          <a:srcRect/>
          <a:stretch>
            <a:fillRect/>
          </a:stretch>
        </p:blipFill>
        <p:spPr bwMode="auto">
          <a:xfrm>
            <a:off x="1" y="342900"/>
            <a:ext cx="9144000" cy="5143500"/>
          </a:xfrm>
          <a:prstGeom prst="rect">
            <a:avLst/>
          </a:prstGeom>
          <a:noFill/>
        </p:spPr>
      </p:pic>
      <p:sp>
        <p:nvSpPr>
          <p:cNvPr id="3" name="Title 2"/>
          <p:cNvSpPr>
            <a:spLocks noGrp="1"/>
          </p:cNvSpPr>
          <p:nvPr>
            <p:ph type="title"/>
          </p:nvPr>
        </p:nvSpPr>
        <p:spPr/>
        <p:txBody>
          <a:bodyPr/>
          <a:lstStyle/>
          <a:p>
            <a:r>
              <a:rPr lang="en-US" dirty="0" smtClean="0">
                <a:solidFill>
                  <a:schemeClr val="bg1"/>
                </a:solidFill>
              </a:rPr>
              <a:t>Standard 3D TV</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7" descr="D:\Repositories\dissertation\trunk\paper\steve\3d2dtv\images\prototype_results\smaller\40_L(100)R(30)N(30).JPG"/>
          <p:cNvPicPr>
            <a:picLocks noChangeAspect="1" noChangeArrowheads="1"/>
          </p:cNvPicPr>
          <p:nvPr/>
        </p:nvPicPr>
        <p:blipFill>
          <a:blip r:embed="rId3" cstate="print"/>
          <a:srcRect/>
          <a:stretch>
            <a:fillRect/>
          </a:stretch>
        </p:blipFill>
        <p:spPr bwMode="auto">
          <a:xfrm>
            <a:off x="0" y="342900"/>
            <a:ext cx="9144000" cy="5143500"/>
          </a:xfrm>
          <a:prstGeom prst="rect">
            <a:avLst/>
          </a:prstGeom>
          <a:noFill/>
        </p:spPr>
      </p:pic>
      <p:sp>
        <p:nvSpPr>
          <p:cNvPr id="3" name="Title 2"/>
          <p:cNvSpPr>
            <a:spLocks noGrp="1"/>
          </p:cNvSpPr>
          <p:nvPr>
            <p:ph type="title"/>
          </p:nvPr>
        </p:nvSpPr>
        <p:spPr/>
        <p:txBody>
          <a:bodyPr/>
          <a:lstStyle/>
          <a:p>
            <a:r>
              <a:rPr lang="en-US" dirty="0" smtClean="0">
                <a:solidFill>
                  <a:schemeClr val="bg1"/>
                </a:solidFill>
              </a:rPr>
              <a:t>3D + 2D TV Prototype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8" descr="D:\Repositories\dissertation\trunk\paper\steve\3d2dtv\images\prototype_results\smaller\40_N(30).JPG"/>
          <p:cNvPicPr>
            <a:picLocks noChangeAspect="1" noChangeArrowheads="1"/>
          </p:cNvPicPr>
          <p:nvPr/>
        </p:nvPicPr>
        <p:blipFill>
          <a:blip r:embed="rId2" cstate="print"/>
          <a:srcRect/>
          <a:stretch>
            <a:fillRect/>
          </a:stretch>
        </p:blipFill>
        <p:spPr bwMode="auto">
          <a:xfrm>
            <a:off x="0" y="342900"/>
            <a:ext cx="9144000" cy="5143500"/>
          </a:xfrm>
          <a:prstGeom prst="rect">
            <a:avLst/>
          </a:prstGeom>
          <a:noFill/>
        </p:spPr>
      </p:pic>
      <p:sp>
        <p:nvSpPr>
          <p:cNvPr id="3" name="Title 2"/>
          <p:cNvSpPr>
            <a:spLocks noGrp="1"/>
          </p:cNvSpPr>
          <p:nvPr>
            <p:ph type="title"/>
          </p:nvPr>
        </p:nvSpPr>
        <p:spPr/>
        <p:txBody>
          <a:bodyPr/>
          <a:lstStyle/>
          <a:p>
            <a:r>
              <a:rPr lang="en-US" dirty="0" smtClean="0">
                <a:solidFill>
                  <a:schemeClr val="bg1"/>
                </a:solidFill>
              </a:rPr>
              <a:t>Third Channel: Inverse of Right Eye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926431"/>
            <a:ext cx="7772400" cy="1102519"/>
          </a:xfrm>
        </p:spPr>
        <p:txBody>
          <a:bodyPr/>
          <a:lstStyle/>
          <a:p>
            <a:r>
              <a:rPr lang="en-US" dirty="0" smtClean="0">
                <a:solidFill>
                  <a:schemeClr val="bg1"/>
                </a:solidFill>
              </a:rPr>
              <a:t>Thank you</a:t>
            </a:r>
            <a:endParaRPr lang="en-US" dirty="0">
              <a:solidFill>
                <a:schemeClr val="bg1"/>
              </a:solidFill>
            </a:endParaRPr>
          </a:p>
        </p:txBody>
      </p:sp>
      <p:sp>
        <p:nvSpPr>
          <p:cNvPr id="6" name="Subtitle 5"/>
          <p:cNvSpPr>
            <a:spLocks noGrp="1"/>
          </p:cNvSpPr>
          <p:nvPr>
            <p:ph type="subTitle" idx="1"/>
          </p:nvPr>
        </p:nvSpPr>
        <p:spPr>
          <a:xfrm>
            <a:off x="1371600" y="3086100"/>
            <a:ext cx="6400800" cy="1847850"/>
          </a:xfrm>
        </p:spPr>
        <p:txBody>
          <a:bodyPr>
            <a:normAutofit fontScale="70000" lnSpcReduction="20000"/>
          </a:bodyPr>
          <a:lstStyle/>
          <a:p>
            <a:r>
              <a:rPr lang="en-US" dirty="0" smtClean="0"/>
              <a:t>Please stay after the next talk to see a</a:t>
            </a:r>
          </a:p>
          <a:p>
            <a:r>
              <a:rPr lang="en-US" dirty="0" smtClean="0"/>
              <a:t>live demo of a</a:t>
            </a:r>
          </a:p>
          <a:p>
            <a:r>
              <a:rPr lang="en-US" dirty="0" smtClean="0"/>
              <a:t>new single-projector prototype</a:t>
            </a:r>
          </a:p>
          <a:p>
            <a:endParaRPr lang="en-US" dirty="0" smtClean="0"/>
          </a:p>
          <a:p>
            <a:r>
              <a:rPr lang="en-US" dirty="0" smtClean="0">
                <a:hlinkClick r:id="rId3"/>
              </a:rPr>
              <a:t>http://graphics.soe.ucsc.edu/papers/3d2dtv/</a:t>
            </a:r>
            <a:endParaRPr lang="en-US" dirty="0"/>
          </a:p>
        </p:txBody>
      </p:sp>
      <p:pic>
        <p:nvPicPr>
          <p:cNvPr id="7" name="Picture 9" descr="D:\Repositories\dissertation\trunk\paper\steve\3d2dtv\images\prototype_results\smaller\40_L(100)R(100).JPG"/>
          <p:cNvPicPr>
            <a:picLocks noChangeAspect="1" noChangeArrowheads="1"/>
          </p:cNvPicPr>
          <p:nvPr/>
        </p:nvPicPr>
        <p:blipFill>
          <a:blip r:embed="rId4" cstate="print"/>
          <a:srcRect/>
          <a:stretch>
            <a:fillRect/>
          </a:stretch>
        </p:blipFill>
        <p:spPr bwMode="auto">
          <a:xfrm>
            <a:off x="304800" y="342900"/>
            <a:ext cx="2438400" cy="1371600"/>
          </a:xfrm>
          <a:prstGeom prst="rect">
            <a:avLst/>
          </a:prstGeom>
          <a:noFill/>
        </p:spPr>
      </p:pic>
      <p:pic>
        <p:nvPicPr>
          <p:cNvPr id="8" name="Picture 7" descr="D:\Repositories\dissertation\trunk\paper\steve\3d2dtv\images\prototype_results\smaller\40_L(100)R(30)N(30).JPG"/>
          <p:cNvPicPr>
            <a:picLocks noChangeAspect="1" noChangeArrowheads="1"/>
          </p:cNvPicPr>
          <p:nvPr/>
        </p:nvPicPr>
        <p:blipFill>
          <a:blip r:embed="rId5" cstate="print"/>
          <a:srcRect/>
          <a:stretch>
            <a:fillRect/>
          </a:stretch>
        </p:blipFill>
        <p:spPr bwMode="auto">
          <a:xfrm>
            <a:off x="3276600" y="342900"/>
            <a:ext cx="2438400" cy="1371600"/>
          </a:xfrm>
          <a:prstGeom prst="rect">
            <a:avLst/>
          </a:prstGeom>
          <a:noFill/>
        </p:spPr>
      </p:pic>
      <p:pic>
        <p:nvPicPr>
          <p:cNvPr id="9" name="Picture 8" descr="D:\Repositories\dissertation\trunk\paper\steve\3d2dtv\images\prototype_results\smaller\40_N(30).JPG"/>
          <p:cNvPicPr>
            <a:picLocks noChangeAspect="1" noChangeArrowheads="1"/>
          </p:cNvPicPr>
          <p:nvPr/>
        </p:nvPicPr>
        <p:blipFill>
          <a:blip r:embed="rId6" cstate="print"/>
          <a:srcRect/>
          <a:stretch>
            <a:fillRect/>
          </a:stretch>
        </p:blipFill>
        <p:spPr bwMode="auto">
          <a:xfrm>
            <a:off x="6324600" y="342900"/>
            <a:ext cx="2438400" cy="13716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Two-Frame 3D+2DTV</a:t>
            </a:r>
            <a:endParaRPr lang="en-US" dirty="0"/>
          </a:p>
        </p:txBody>
      </p:sp>
      <p:sp>
        <p:nvSpPr>
          <p:cNvPr id="14" name="Rectangle 13"/>
          <p:cNvSpPr/>
          <p:nvPr/>
        </p:nvSpPr>
        <p:spPr>
          <a:xfrm>
            <a:off x="5715000" y="1600200"/>
            <a:ext cx="3200400" cy="3143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9800" y="2228851"/>
            <a:ext cx="2667000" cy="1800225"/>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latin typeface="Courier New" pitchFamily="49" charset="0"/>
                <a:cs typeface="Courier New" pitchFamily="49" charset="0"/>
              </a:rPr>
              <a:t>L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smtClean="0">
              <a:solidFill>
                <a:schemeClr val="bg1"/>
              </a:solidFill>
              <a:latin typeface="Courier New" pitchFamily="49" charset="0"/>
              <a:cs typeface="Courier New" pitchFamily="49" charset="0"/>
            </a:endParaRPr>
          </a:p>
          <a:p>
            <a:endParaRPr lang="en-US" sz="2400" b="1" dirty="0">
              <a:solidFill>
                <a:schemeClr val="bg1"/>
              </a:solidFill>
              <a:latin typeface="Courier New" pitchFamily="49" charset="0"/>
              <a:cs typeface="Courier New" pitchFamily="49" charset="0"/>
            </a:endParaRPr>
          </a:p>
          <a:p>
            <a:r>
              <a:rPr lang="en-US" sz="2400" b="1" dirty="0" smtClean="0">
                <a:solidFill>
                  <a:schemeClr val="bg1"/>
                </a:solidFill>
                <a:latin typeface="Courier New" pitchFamily="49" charset="0"/>
                <a:cs typeface="Courier New" pitchFamily="49" charset="0"/>
              </a:rPr>
              <a:t>L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smtClean="0">
              <a:solidFill>
                <a:schemeClr val="bg1"/>
              </a:solidFill>
              <a:latin typeface="Courier New" pitchFamily="49" charset="0"/>
              <a:cs typeface="Courier New" pitchFamily="49" charset="0"/>
            </a:endParaRPr>
          </a:p>
          <a:p>
            <a:endParaRPr lang="en-US" sz="2400" b="1" dirty="0" smtClean="0">
              <a:solidFill>
                <a:schemeClr val="bg1"/>
              </a:solidFill>
              <a:latin typeface="Courier New" pitchFamily="49" charset="0"/>
              <a:cs typeface="Courier New" pitchFamily="49" charset="0"/>
            </a:endParaRPr>
          </a:p>
          <a:p>
            <a:r>
              <a:rPr lang="en-US" sz="2400" b="1" dirty="0" smtClean="0">
                <a:solidFill>
                  <a:schemeClr val="bg1"/>
                </a:solidFill>
                <a:latin typeface="Courier New" pitchFamily="49" charset="0"/>
                <a:cs typeface="Courier New" pitchFamily="49" charset="0"/>
              </a:rPr>
              <a:t>L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a:solidFill>
                  <a:schemeClr val="bg1"/>
                </a:solidFill>
                <a:latin typeface="Courier New" pitchFamily="49" charset="0"/>
                <a:cs typeface="Courier New" pitchFamily="49" charset="0"/>
              </a:rPr>
              <a:t>L</a:t>
            </a:r>
            <a:r>
              <a:rPr lang="en-US" sz="2400" b="1" dirty="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13" name="TextBox 12"/>
          <p:cNvSpPr txBox="1"/>
          <p:nvPr/>
        </p:nvSpPr>
        <p:spPr>
          <a:xfrm>
            <a:off x="5943600" y="4095750"/>
            <a:ext cx="2882520" cy="338554"/>
          </a:xfrm>
          <a:prstGeom prst="rect">
            <a:avLst/>
          </a:prstGeom>
          <a:noFill/>
        </p:spPr>
        <p:txBody>
          <a:bodyPr wrap="none" rtlCol="0">
            <a:spAutoFit/>
          </a:bodyPr>
          <a:lstStyle/>
          <a:p>
            <a:r>
              <a:rPr lang="en-US" sz="1600" b="1" dirty="0" smtClean="0"/>
              <a:t>As Seen Without Stereo Glasses</a:t>
            </a:r>
            <a:endParaRPr lang="en-US" sz="1600" b="1" dirty="0"/>
          </a:p>
        </p:txBody>
      </p:sp>
      <p:sp>
        <p:nvSpPr>
          <p:cNvPr id="18" name="Rectangle 17"/>
          <p:cNvSpPr/>
          <p:nvPr/>
        </p:nvSpPr>
        <p:spPr>
          <a:xfrm>
            <a:off x="2667000" y="1657350"/>
            <a:ext cx="30480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86000" y="3116818"/>
            <a:ext cx="1143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L </a:t>
            </a:r>
            <a:r>
              <a:rPr lang="en-US" sz="2400" b="1" dirty="0" err="1" smtClean="0">
                <a:solidFill>
                  <a:schemeClr val="bg1"/>
                </a:solidFill>
                <a:latin typeface="Courier New" pitchFamily="49" charset="0"/>
                <a:cs typeface="Courier New" pitchFamily="49" charset="0"/>
              </a:rPr>
              <a:t>L</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L</a:t>
            </a:r>
            <a:endParaRPr lang="en-US" sz="2400" b="1" dirty="0">
              <a:solidFill>
                <a:schemeClr val="bg1"/>
              </a:solidFill>
              <a:latin typeface="Courier New" pitchFamily="49" charset="0"/>
              <a:cs typeface="Courier New" pitchFamily="49" charset="0"/>
            </a:endParaRPr>
          </a:p>
        </p:txBody>
      </p:sp>
      <p:sp>
        <p:nvSpPr>
          <p:cNvPr id="16" name="Rectangle 15"/>
          <p:cNvSpPr/>
          <p:nvPr/>
        </p:nvSpPr>
        <p:spPr>
          <a:xfrm>
            <a:off x="3505200" y="3105150"/>
            <a:ext cx="1143000" cy="461665"/>
          </a:xfrm>
          <a:prstGeom prst="rect">
            <a:avLst/>
          </a:prstGeom>
          <a:solidFill>
            <a:schemeClr val="tx1"/>
          </a:solidFill>
        </p:spPr>
        <p:txBody>
          <a:bodyPr wrap="square">
            <a:spAutoFit/>
          </a:bodyPr>
          <a:lstStyle/>
          <a:p>
            <a:pPr algn="ctr"/>
            <a:r>
              <a:rPr lang="en-US" sz="2400" b="1" dirty="0" smtClean="0">
                <a:solidFill>
                  <a:schemeClr val="bg1"/>
                </a:solidFill>
                <a:latin typeface="Courier New" pitchFamily="49" charset="0"/>
                <a:cs typeface="Courier New" pitchFamily="49" charset="0"/>
              </a:rPr>
              <a:t>R </a:t>
            </a:r>
            <a:r>
              <a:rPr lang="en-US" sz="2400" b="1" dirty="0" err="1" smtClean="0">
                <a:solidFill>
                  <a:schemeClr val="bg1"/>
                </a:solidFill>
                <a:latin typeface="Courier New" pitchFamily="49" charset="0"/>
                <a:cs typeface="Courier New" pitchFamily="49" charset="0"/>
              </a:rPr>
              <a:t>R</a:t>
            </a:r>
            <a:r>
              <a:rPr lang="en-US" sz="2400" b="1" dirty="0" smtClean="0">
                <a:solidFill>
                  <a:schemeClr val="bg1"/>
                </a:solidFill>
                <a:latin typeface="Courier New" pitchFamily="49" charset="0"/>
                <a:cs typeface="Courier New" pitchFamily="49" charset="0"/>
              </a:rPr>
              <a:t> </a:t>
            </a:r>
            <a:r>
              <a:rPr lang="en-US" sz="2400" b="1" dirty="0" err="1" smtClean="0">
                <a:solidFill>
                  <a:schemeClr val="bg1"/>
                </a:solidFill>
                <a:latin typeface="Courier New" pitchFamily="49" charset="0"/>
                <a:cs typeface="Courier New" pitchFamily="49" charset="0"/>
              </a:rPr>
              <a:t>R</a:t>
            </a:r>
            <a:endParaRPr lang="en-US" sz="2400" b="1" dirty="0">
              <a:solidFill>
                <a:schemeClr val="bg1"/>
              </a:solidFill>
              <a:latin typeface="Courier New" pitchFamily="49" charset="0"/>
              <a:cs typeface="Courier New" pitchFamily="49" charset="0"/>
            </a:endParaRPr>
          </a:p>
        </p:txBody>
      </p:sp>
      <p:sp>
        <p:nvSpPr>
          <p:cNvPr id="17" name="Rectangle 16"/>
          <p:cNvSpPr/>
          <p:nvPr/>
        </p:nvSpPr>
        <p:spPr>
          <a:xfrm>
            <a:off x="4724400" y="3105150"/>
            <a:ext cx="1143000" cy="461665"/>
          </a:xfrm>
          <a:prstGeom prst="rect">
            <a:avLst/>
          </a:prstGeom>
          <a:solidFill>
            <a:schemeClr val="bg1"/>
          </a:solidFill>
          <a:ln>
            <a:solidFill>
              <a:schemeClr val="tx1"/>
            </a:solidFill>
          </a:ln>
        </p:spPr>
        <p:txBody>
          <a:bodyPr wrap="square">
            <a:spAutoFit/>
          </a:bodyPr>
          <a:lstStyle/>
          <a:p>
            <a:pPr algn="ctr"/>
            <a:r>
              <a:rPr lang="en-US" sz="2400" b="1" dirty="0" smtClean="0">
                <a:latin typeface="Courier New" pitchFamily="49" charset="0"/>
                <a:cs typeface="Courier New" pitchFamily="49" charset="0"/>
              </a:rPr>
              <a:t>R </a:t>
            </a:r>
            <a:r>
              <a:rPr lang="en-US" sz="2400" b="1" dirty="0" err="1" smtClean="0">
                <a:latin typeface="Courier New" pitchFamily="49" charset="0"/>
                <a:cs typeface="Courier New" pitchFamily="49" charset="0"/>
              </a:rPr>
              <a:t>R</a:t>
            </a:r>
            <a:r>
              <a:rPr lang="en-US" sz="2400" b="1" dirty="0" smtClean="0">
                <a:latin typeface="Courier New" pitchFamily="49" charset="0"/>
                <a:cs typeface="Courier New" pitchFamily="49" charset="0"/>
              </a:rPr>
              <a:t> </a:t>
            </a:r>
            <a:r>
              <a:rPr lang="en-US" sz="2400" b="1" dirty="0" err="1" smtClean="0">
                <a:latin typeface="Courier New" pitchFamily="49" charset="0"/>
                <a:cs typeface="Courier New" pitchFamily="49" charset="0"/>
              </a:rPr>
              <a:t>R</a:t>
            </a:r>
            <a:endParaRPr lang="en-US" sz="2400" b="1" dirty="0">
              <a:latin typeface="Courier New" pitchFamily="49" charset="0"/>
              <a:cs typeface="Courier New" pitchFamily="49" charset="0"/>
            </a:endParaRPr>
          </a:p>
        </p:txBody>
      </p:sp>
      <p:sp>
        <p:nvSpPr>
          <p:cNvPr id="19" name="Rectangle 18"/>
          <p:cNvSpPr/>
          <p:nvPr/>
        </p:nvSpPr>
        <p:spPr>
          <a:xfrm>
            <a:off x="2286000" y="3845064"/>
            <a:ext cx="1752600" cy="707886"/>
          </a:xfrm>
          <a:prstGeom prst="rect">
            <a:avLst/>
          </a:prstGeom>
          <a:solidFill>
            <a:schemeClr val="tx1"/>
          </a:solidFill>
        </p:spPr>
        <p:txBody>
          <a:bodyPr wrap="square">
            <a:spAutoFit/>
          </a:bodyPr>
          <a:lstStyle/>
          <a:p>
            <a:pPr algn="ctr"/>
            <a:r>
              <a:rPr lang="en-US" sz="4000" b="1" dirty="0" smtClean="0">
                <a:solidFill>
                  <a:schemeClr val="bg1"/>
                </a:solidFill>
                <a:latin typeface="Courier New" pitchFamily="49" charset="0"/>
                <a:cs typeface="Courier New" pitchFamily="49" charset="0"/>
              </a:rPr>
              <a:t>L </a:t>
            </a:r>
            <a:r>
              <a:rPr lang="en-US" sz="4000" b="1" dirty="0" err="1" smtClean="0">
                <a:solidFill>
                  <a:schemeClr val="bg1"/>
                </a:solidFill>
                <a:latin typeface="Courier New" pitchFamily="49" charset="0"/>
                <a:cs typeface="Courier New" pitchFamily="49" charset="0"/>
              </a:rPr>
              <a:t>L</a:t>
            </a:r>
            <a:r>
              <a:rPr lang="en-US" sz="4000" b="1" dirty="0" smtClean="0">
                <a:solidFill>
                  <a:schemeClr val="bg1"/>
                </a:solidFill>
                <a:latin typeface="Courier New" pitchFamily="49" charset="0"/>
                <a:cs typeface="Courier New" pitchFamily="49" charset="0"/>
              </a:rPr>
              <a:t> </a:t>
            </a:r>
            <a:r>
              <a:rPr lang="en-US" sz="4000" b="1" dirty="0" err="1" smtClean="0">
                <a:solidFill>
                  <a:schemeClr val="bg1"/>
                </a:solidFill>
                <a:latin typeface="Courier New" pitchFamily="49" charset="0"/>
                <a:cs typeface="Courier New" pitchFamily="49" charset="0"/>
              </a:rPr>
              <a:t>L</a:t>
            </a:r>
            <a:endParaRPr lang="en-US" sz="4000" b="1" dirty="0">
              <a:solidFill>
                <a:schemeClr val="bg1"/>
              </a:solidFill>
              <a:latin typeface="Courier New" pitchFamily="49" charset="0"/>
              <a:cs typeface="Courier New" pitchFamily="49" charset="0"/>
            </a:endParaRPr>
          </a:p>
        </p:txBody>
      </p:sp>
      <p:sp>
        <p:nvSpPr>
          <p:cNvPr id="21" name="Rectangle 20"/>
          <p:cNvSpPr/>
          <p:nvPr/>
        </p:nvSpPr>
        <p:spPr>
          <a:xfrm>
            <a:off x="2209800" y="3028950"/>
            <a:ext cx="3733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209800" y="3714750"/>
            <a:ext cx="37338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81000" y="1276350"/>
            <a:ext cx="649537" cy="369332"/>
          </a:xfrm>
          <a:prstGeom prst="rect">
            <a:avLst/>
          </a:prstGeom>
          <a:noFill/>
        </p:spPr>
        <p:txBody>
          <a:bodyPr wrap="square" rtlCol="0">
            <a:spAutoFit/>
          </a:bodyPr>
          <a:lstStyle/>
          <a:p>
            <a:r>
              <a:rPr lang="en-US" dirty="0" smtClean="0"/>
              <a:t>Time</a:t>
            </a:r>
            <a:endParaRPr lang="en-US" dirty="0"/>
          </a:p>
        </p:txBody>
      </p:sp>
      <p:cxnSp>
        <p:nvCxnSpPr>
          <p:cNvPr id="27" name="Straight Arrow Connector 26"/>
          <p:cNvCxnSpPr/>
          <p:nvPr/>
        </p:nvCxnSpPr>
        <p:spPr>
          <a:xfrm flipV="1">
            <a:off x="990600" y="1415038"/>
            <a:ext cx="4953000" cy="3713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2400" y="3176885"/>
            <a:ext cx="2209800" cy="461665"/>
          </a:xfrm>
          <a:prstGeom prst="rect">
            <a:avLst/>
          </a:prstGeom>
          <a:noFill/>
        </p:spPr>
        <p:txBody>
          <a:bodyPr wrap="square" rtlCol="0">
            <a:spAutoFit/>
          </a:bodyPr>
          <a:lstStyle/>
          <a:p>
            <a:r>
              <a:rPr lang="en-US" sz="2400" b="1" dirty="0" smtClean="0"/>
              <a:t>Three Frames</a:t>
            </a:r>
            <a:endParaRPr lang="en-US" sz="2400" b="1" dirty="0"/>
          </a:p>
        </p:txBody>
      </p:sp>
      <p:sp>
        <p:nvSpPr>
          <p:cNvPr id="25" name="TextBox 24"/>
          <p:cNvSpPr txBox="1"/>
          <p:nvPr/>
        </p:nvSpPr>
        <p:spPr>
          <a:xfrm>
            <a:off x="6034024" y="1504950"/>
            <a:ext cx="2652776" cy="584775"/>
          </a:xfrm>
          <a:prstGeom prst="rect">
            <a:avLst/>
          </a:prstGeom>
          <a:noFill/>
        </p:spPr>
        <p:txBody>
          <a:bodyPr wrap="square" rtlCol="0">
            <a:spAutoFit/>
          </a:bodyPr>
          <a:lstStyle/>
          <a:p>
            <a:pPr algn="ctr"/>
            <a:r>
              <a:rPr lang="en-US" sz="3200" b="1" dirty="0" smtClean="0"/>
              <a:t>L + R+(1-R)</a:t>
            </a:r>
          </a:p>
        </p:txBody>
      </p:sp>
      <p:sp>
        <p:nvSpPr>
          <p:cNvPr id="23" name="TextBox 22"/>
          <p:cNvSpPr txBox="1"/>
          <p:nvPr/>
        </p:nvSpPr>
        <p:spPr>
          <a:xfrm>
            <a:off x="228600" y="3786485"/>
            <a:ext cx="2133600" cy="461665"/>
          </a:xfrm>
          <a:prstGeom prst="rect">
            <a:avLst/>
          </a:prstGeom>
          <a:noFill/>
        </p:spPr>
        <p:txBody>
          <a:bodyPr wrap="square" rtlCol="0">
            <a:spAutoFit/>
          </a:bodyPr>
          <a:lstStyle/>
          <a:p>
            <a:r>
              <a:rPr lang="en-US" sz="2400" b="1" dirty="0" smtClean="0"/>
              <a:t>Two Frames</a:t>
            </a:r>
            <a:endParaRPr lang="en-US" sz="2400" b="1" dirty="0"/>
          </a:p>
        </p:txBody>
      </p:sp>
      <p:sp>
        <p:nvSpPr>
          <p:cNvPr id="29" name="Rectangle 28"/>
          <p:cNvSpPr/>
          <p:nvPr/>
        </p:nvSpPr>
        <p:spPr>
          <a:xfrm>
            <a:off x="4114800" y="4564618"/>
            <a:ext cx="1752600" cy="369332"/>
          </a:xfrm>
          <a:prstGeom prst="rect">
            <a:avLst/>
          </a:prstGeom>
          <a:solidFill>
            <a:schemeClr val="tx1"/>
          </a:solidFill>
        </p:spPr>
        <p:txBody>
          <a:bodyPr wrap="square">
            <a:spAutoFit/>
          </a:bodyPr>
          <a:lstStyle/>
          <a:p>
            <a:pPr algn="ctr"/>
            <a:r>
              <a:rPr lang="en-US" b="1" dirty="0" smtClean="0">
                <a:solidFill>
                  <a:schemeClr val="bg1"/>
                </a:solidFill>
                <a:latin typeface="Courier New" pitchFamily="49" charset="0"/>
                <a:cs typeface="Courier New" pitchFamily="49" charset="0"/>
              </a:rPr>
              <a:t>R </a:t>
            </a:r>
            <a:r>
              <a:rPr lang="en-US" b="1" dirty="0" err="1" smtClean="0">
                <a:solidFill>
                  <a:schemeClr val="bg1"/>
                </a:solidFill>
                <a:latin typeface="Courier New" pitchFamily="49" charset="0"/>
                <a:cs typeface="Courier New" pitchFamily="49" charset="0"/>
              </a:rPr>
              <a:t>R</a:t>
            </a:r>
            <a:r>
              <a:rPr lang="en-US" b="1" dirty="0" smtClean="0">
                <a:solidFill>
                  <a:schemeClr val="bg1"/>
                </a:solidFill>
                <a:latin typeface="Courier New" pitchFamily="49" charset="0"/>
                <a:cs typeface="Courier New" pitchFamily="49" charset="0"/>
              </a:rPr>
              <a:t> </a:t>
            </a:r>
            <a:r>
              <a:rPr lang="en-US" b="1" dirty="0" err="1" smtClean="0">
                <a:solidFill>
                  <a:schemeClr val="bg1"/>
                </a:solidFill>
                <a:latin typeface="Courier New" pitchFamily="49" charset="0"/>
                <a:cs typeface="Courier New" pitchFamily="49" charset="0"/>
              </a:rPr>
              <a:t>R</a:t>
            </a:r>
            <a:endParaRPr lang="en-US" b="1" dirty="0">
              <a:solidFill>
                <a:schemeClr val="bg1"/>
              </a:solidFill>
              <a:latin typeface="Courier New" pitchFamily="49" charset="0"/>
              <a:cs typeface="Courier New" pitchFamily="49" charset="0"/>
            </a:endParaRPr>
          </a:p>
        </p:txBody>
      </p:sp>
      <p:sp>
        <p:nvSpPr>
          <p:cNvPr id="34" name="Rectangle 33"/>
          <p:cNvSpPr/>
          <p:nvPr/>
        </p:nvSpPr>
        <p:spPr>
          <a:xfrm>
            <a:off x="2286000" y="4564618"/>
            <a:ext cx="1752600" cy="369332"/>
          </a:xfrm>
          <a:prstGeom prst="rect">
            <a:avLst/>
          </a:prstGeom>
          <a:solidFill>
            <a:schemeClr val="bg1"/>
          </a:solidFill>
          <a:ln>
            <a:solidFill>
              <a:schemeClr val="tx1"/>
            </a:solidFill>
          </a:ln>
        </p:spPr>
        <p:txBody>
          <a:bodyPr wrap="square">
            <a:spAutoFit/>
          </a:bodyPr>
          <a:lstStyle/>
          <a:p>
            <a:pPr algn="ctr"/>
            <a:r>
              <a:rPr lang="en-US" b="1" dirty="0" smtClean="0">
                <a:latin typeface="Courier New" pitchFamily="49" charset="0"/>
                <a:cs typeface="Courier New" pitchFamily="49" charset="0"/>
              </a:rPr>
              <a:t>R </a:t>
            </a:r>
            <a:r>
              <a:rPr lang="en-US" b="1" dirty="0" err="1" smtClean="0">
                <a:latin typeface="Courier New" pitchFamily="49" charset="0"/>
                <a:cs typeface="Courier New" pitchFamily="49" charset="0"/>
              </a:rPr>
              <a:t>R</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R</a:t>
            </a:r>
            <a:endParaRPr lang="en-US" b="1" dirty="0">
              <a:latin typeface="Courier New" pitchFamily="49" charset="0"/>
              <a:cs typeface="Courier New" pitchFamily="49" charset="0"/>
            </a:endParaRPr>
          </a:p>
        </p:txBody>
      </p:sp>
      <p:sp>
        <p:nvSpPr>
          <p:cNvPr id="35" name="Rectangle 34"/>
          <p:cNvSpPr/>
          <p:nvPr/>
        </p:nvSpPr>
        <p:spPr>
          <a:xfrm>
            <a:off x="2286000" y="3790950"/>
            <a:ext cx="1752600" cy="1143000"/>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224102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C:\Users\Steve\AppData\Local\Microsoft\Windows\Temporary Internet Files\Content.IE5\1FTEYHG7\MC900432517[1].wmf"/>
          <p:cNvPicPr>
            <a:picLocks noGrp="1" noChangeAspect="1" noChangeArrowheads="1"/>
          </p:cNvPicPr>
          <p:nvPr>
            <p:ph idx="1"/>
          </p:nvPr>
        </p:nvPicPr>
        <p:blipFill>
          <a:blip r:embed="rId3" cstate="print"/>
          <a:srcRect/>
          <a:stretch>
            <a:fillRect/>
          </a:stretch>
        </p:blipFill>
        <p:spPr bwMode="auto">
          <a:xfrm>
            <a:off x="914400" y="971550"/>
            <a:ext cx="4191000" cy="2514600"/>
          </a:xfrm>
          <a:prstGeom prst="rect">
            <a:avLst/>
          </a:prstGeom>
          <a:noFill/>
        </p:spPr>
      </p:pic>
      <p:pic>
        <p:nvPicPr>
          <p:cNvPr id="522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6200000">
            <a:off x="7861749" y="2649141"/>
            <a:ext cx="1393031"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5026017">
            <a:off x="7342637" y="1353420"/>
            <a:ext cx="1393031"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descr="C:\Users\Steve\AppData\Local\Microsoft\Windows\Temporary Internet Files\Content.IE5\NZSAZ7YJ\MC900384010[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956091">
            <a:off x="7195182" y="1748677"/>
            <a:ext cx="970866" cy="449135"/>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Users\Steve\AppData\Local\Microsoft\Windows\Temporary Internet Files\Content.IE5\NZSAZ7YJ\MC900384010[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2555595">
            <a:off x="7717555" y="2964160"/>
            <a:ext cx="970866" cy="44913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8735033">
            <a:off x="6333957" y="3755445"/>
            <a:ext cx="1393031"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116515">
            <a:off x="4475390" y="4092500"/>
            <a:ext cx="1857375" cy="778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702784">
            <a:off x="2693302" y="4181592"/>
            <a:ext cx="1857375" cy="778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752600" y="1444825"/>
            <a:ext cx="2449581" cy="1323439"/>
          </a:xfrm>
          <a:prstGeom prst="rect">
            <a:avLst/>
          </a:prstGeom>
          <a:noFill/>
        </p:spPr>
        <p:txBody>
          <a:bodyPr wrap="none" rtlCol="0">
            <a:spAutoFit/>
          </a:bodyPr>
          <a:lstStyle/>
          <a:p>
            <a:r>
              <a:rPr lang="en-US" sz="8000" b="1" dirty="0" smtClean="0"/>
              <a:t>3DTV</a:t>
            </a:r>
            <a:endParaRPr lang="en-US" sz="8000" b="1" dirty="0"/>
          </a:p>
        </p:txBody>
      </p:sp>
      <p:sp>
        <p:nvSpPr>
          <p:cNvPr id="16" name="TextBox 15"/>
          <p:cNvSpPr txBox="1"/>
          <p:nvPr/>
        </p:nvSpPr>
        <p:spPr>
          <a:xfrm>
            <a:off x="1905000" y="1428750"/>
            <a:ext cx="2449581" cy="1323439"/>
          </a:xfrm>
          <a:prstGeom prst="rect">
            <a:avLst/>
          </a:prstGeom>
          <a:noFill/>
        </p:spPr>
        <p:txBody>
          <a:bodyPr wrap="none" rtlCol="0">
            <a:spAutoFit/>
          </a:bodyPr>
          <a:lstStyle/>
          <a:p>
            <a:r>
              <a:rPr lang="en-US" sz="8000" b="1" dirty="0" smtClean="0"/>
              <a:t>3DTV</a:t>
            </a:r>
            <a:endParaRPr lang="en-US" sz="8000" b="1" dirty="0"/>
          </a:p>
        </p:txBody>
      </p:sp>
      <p:cxnSp>
        <p:nvCxnSpPr>
          <p:cNvPr id="17" name="Straight Connector 16"/>
          <p:cNvCxnSpPr/>
          <p:nvPr/>
        </p:nvCxnSpPr>
        <p:spPr>
          <a:xfrm flipH="1" flipV="1">
            <a:off x="3200400" y="2571750"/>
            <a:ext cx="321127" cy="1623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3276600" y="2647950"/>
            <a:ext cx="1964635" cy="1480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276600" y="2571750"/>
            <a:ext cx="3369620" cy="13537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850616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 3D TV</a:t>
            </a:r>
            <a:endParaRPr lang="en-US" dirty="0"/>
          </a:p>
        </p:txBody>
      </p:sp>
      <p:pic>
        <p:nvPicPr>
          <p:cNvPr id="5123" name="Picture 3" descr="D:\Repositories\dissertation\trunk\paper\steve\3d2dtv\images\prototype_results\CIMG7050_cropped.JPG"/>
          <p:cNvPicPr>
            <a:picLocks noGrp="1" noChangeAspect="1" noChangeArrowheads="1"/>
          </p:cNvPicPr>
          <p:nvPr>
            <p:ph idx="1"/>
          </p:nvPr>
        </p:nvPicPr>
        <p:blipFill>
          <a:blip r:embed="rId3" cstate="print"/>
          <a:srcRect/>
          <a:stretch>
            <a:fillRect/>
          </a:stretch>
        </p:blipFill>
        <p:spPr bwMode="auto">
          <a:xfrm>
            <a:off x="589153" y="1200151"/>
            <a:ext cx="7965695" cy="339447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3D+2DTV Prototype</a:t>
            </a:r>
            <a:endParaRPr lang="en-US" dirty="0"/>
          </a:p>
        </p:txBody>
      </p:sp>
      <p:pic>
        <p:nvPicPr>
          <p:cNvPr id="6146" name="Picture 2" descr="D:\Repositories\dissertation\trunk\paper\steve\3d2dtv\images\prototype_results\CIMG7042_cropped.JPG"/>
          <p:cNvPicPr>
            <a:picLocks noGrp="1" noChangeAspect="1" noChangeArrowheads="1"/>
          </p:cNvPicPr>
          <p:nvPr>
            <p:ph idx="1"/>
          </p:nvPr>
        </p:nvPicPr>
        <p:blipFill>
          <a:blip r:embed="rId3" cstate="print"/>
          <a:srcRect/>
          <a:stretch>
            <a:fillRect/>
          </a:stretch>
        </p:blipFill>
        <p:spPr bwMode="auto">
          <a:xfrm>
            <a:off x="589153" y="1200151"/>
            <a:ext cx="7965695" cy="339447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Third, Inverted Image</a:t>
            </a:r>
            <a:endParaRPr lang="en-US" sz="2700" dirty="0"/>
          </a:p>
        </p:txBody>
      </p:sp>
      <p:pic>
        <p:nvPicPr>
          <p:cNvPr id="7170" name="Picture 2" descr="D:\Repositories\dissertation\trunk\paper\steve\3d2dtv\images\prototype_results\CIMG7043_cropped.JPG"/>
          <p:cNvPicPr>
            <a:picLocks noGrp="1" noChangeAspect="1" noChangeArrowheads="1"/>
          </p:cNvPicPr>
          <p:nvPr>
            <p:ph idx="1"/>
          </p:nvPr>
        </p:nvPicPr>
        <p:blipFill>
          <a:blip r:embed="rId3" cstate="print"/>
          <a:srcRect/>
          <a:stretch>
            <a:fillRect/>
          </a:stretch>
        </p:blipFill>
        <p:spPr bwMode="auto">
          <a:xfrm>
            <a:off x="589153" y="1200151"/>
            <a:ext cx="7965695" cy="339447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pic>
        <p:nvPicPr>
          <p:cNvPr id="5" name="Picture 8" descr="C:\Users\Steve\Documents\Repositories\dissertation\trunk\paper\steve\powerpoint\didyk\dragon_backward-compatible_composite.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7597" t="18335" b="37097"/>
          <a:stretch/>
        </p:blipFill>
        <p:spPr bwMode="auto">
          <a:xfrm>
            <a:off x="1371600" y="1352550"/>
            <a:ext cx="2718357" cy="137160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2514600" y="3028950"/>
            <a:ext cx="4363567" cy="400110"/>
          </a:xfrm>
          <a:prstGeom prst="rect">
            <a:avLst/>
          </a:prstGeom>
          <a:noFill/>
        </p:spPr>
        <p:txBody>
          <a:bodyPr wrap="none" rtlCol="0">
            <a:spAutoFit/>
          </a:bodyPr>
          <a:lstStyle/>
          <a:p>
            <a:r>
              <a:rPr lang="en-US" sz="2000" dirty="0" smtClean="0"/>
              <a:t>Projecting onto a Non-Uniform Surface</a:t>
            </a:r>
            <a:endParaRPr lang="en-US" sz="2000" dirty="0"/>
          </a:p>
        </p:txBody>
      </p:sp>
      <p:sp>
        <p:nvSpPr>
          <p:cNvPr id="10" name="TextBox 9"/>
          <p:cNvSpPr txBox="1"/>
          <p:nvPr/>
        </p:nvSpPr>
        <p:spPr>
          <a:xfrm>
            <a:off x="1676400" y="971550"/>
            <a:ext cx="2299027" cy="400110"/>
          </a:xfrm>
          <a:prstGeom prst="rect">
            <a:avLst/>
          </a:prstGeom>
          <a:noFill/>
        </p:spPr>
        <p:txBody>
          <a:bodyPr wrap="none" rtlCol="0">
            <a:spAutoFit/>
          </a:bodyPr>
          <a:lstStyle/>
          <a:p>
            <a:r>
              <a:rPr lang="en-US" sz="2000" dirty="0" smtClean="0"/>
              <a:t>Minimizing disparity</a:t>
            </a:r>
            <a:endParaRPr lang="en-US" sz="2000" dirty="0"/>
          </a:p>
        </p:txBody>
      </p:sp>
      <p:sp>
        <p:nvSpPr>
          <p:cNvPr id="13" name="TextBox 12"/>
          <p:cNvSpPr txBox="1"/>
          <p:nvPr/>
        </p:nvSpPr>
        <p:spPr>
          <a:xfrm>
            <a:off x="5181600" y="1047750"/>
            <a:ext cx="2893806" cy="400110"/>
          </a:xfrm>
          <a:prstGeom prst="rect">
            <a:avLst/>
          </a:prstGeom>
          <a:noFill/>
        </p:spPr>
        <p:txBody>
          <a:bodyPr wrap="none" rtlCol="0">
            <a:spAutoFit/>
          </a:bodyPr>
          <a:lstStyle/>
          <a:p>
            <a:r>
              <a:rPr lang="en-US" sz="2000" dirty="0" err="1" smtClean="0"/>
              <a:t>Autostereoscopic</a:t>
            </a:r>
            <a:r>
              <a:rPr lang="en-US" sz="2000" dirty="0" smtClean="0"/>
              <a:t> Displays</a:t>
            </a:r>
            <a:endParaRPr lang="en-US" sz="2000" dirty="0"/>
          </a:p>
        </p:txBody>
      </p:sp>
      <p:pic>
        <p:nvPicPr>
          <p:cNvPr id="14" name="Picture 9" descr="C:\Users\Steve\Documents\Repositories\dissertation\trunk\paper\steve\powerpoint\didyk\dragon_standard_composite.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57597" t="18335" b="37097"/>
          <a:stretch/>
        </p:blipFill>
        <p:spPr bwMode="auto">
          <a:xfrm>
            <a:off x="1371600" y="1352550"/>
            <a:ext cx="2718358" cy="1371600"/>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TextBox 16"/>
          <p:cNvSpPr txBox="1"/>
          <p:nvPr/>
        </p:nvSpPr>
        <p:spPr>
          <a:xfrm>
            <a:off x="4114800" y="2419350"/>
            <a:ext cx="1231427" cy="369332"/>
          </a:xfrm>
          <a:prstGeom prst="rect">
            <a:avLst/>
          </a:prstGeom>
          <a:noFill/>
        </p:spPr>
        <p:txBody>
          <a:bodyPr wrap="none" rtlCol="0">
            <a:spAutoFit/>
          </a:bodyPr>
          <a:lstStyle/>
          <a:p>
            <a:r>
              <a:rPr lang="en-US" dirty="0" err="1" smtClean="0"/>
              <a:t>Didyk</a:t>
            </a:r>
            <a:r>
              <a:rPr lang="en-US" dirty="0" smtClean="0"/>
              <a:t> 2011</a:t>
            </a:r>
            <a:endParaRPr lang="en-US" dirty="0"/>
          </a:p>
        </p:txBody>
      </p:sp>
      <p:sp>
        <p:nvSpPr>
          <p:cNvPr id="18" name="TextBox 17"/>
          <p:cNvSpPr txBox="1"/>
          <p:nvPr/>
        </p:nvSpPr>
        <p:spPr>
          <a:xfrm>
            <a:off x="7239000" y="2495550"/>
            <a:ext cx="1534394" cy="369332"/>
          </a:xfrm>
          <a:prstGeom prst="rect">
            <a:avLst/>
          </a:prstGeom>
          <a:noFill/>
        </p:spPr>
        <p:txBody>
          <a:bodyPr wrap="none" rtlCol="0">
            <a:spAutoFit/>
          </a:bodyPr>
          <a:lstStyle/>
          <a:p>
            <a:r>
              <a:rPr lang="en-US" dirty="0" smtClean="0"/>
              <a:t>Dodgson 2005</a:t>
            </a:r>
            <a:endParaRPr lang="en-US" dirty="0"/>
          </a:p>
        </p:txBody>
      </p:sp>
      <p:pic>
        <p:nvPicPr>
          <p:cNvPr id="77825" name="Picture 1"/>
          <p:cNvPicPr>
            <a:picLocks noChangeAspect="1" noChangeArrowheads="1"/>
          </p:cNvPicPr>
          <p:nvPr/>
        </p:nvPicPr>
        <p:blipFill>
          <a:blip r:embed="rId5" cstate="print"/>
          <a:srcRect/>
          <a:stretch>
            <a:fillRect/>
          </a:stretch>
        </p:blipFill>
        <p:spPr bwMode="auto">
          <a:xfrm>
            <a:off x="3581400" y="3413582"/>
            <a:ext cx="1823373" cy="1371600"/>
          </a:xfrm>
          <a:prstGeom prst="rect">
            <a:avLst/>
          </a:prstGeom>
          <a:noFill/>
          <a:ln w="9525">
            <a:noFill/>
            <a:miter lim="800000"/>
            <a:headEnd/>
            <a:tailEnd/>
          </a:ln>
        </p:spPr>
      </p:pic>
      <p:pic>
        <p:nvPicPr>
          <p:cNvPr id="77827" name="Picture 3"/>
          <p:cNvPicPr>
            <a:picLocks noChangeAspect="1" noChangeArrowheads="1"/>
          </p:cNvPicPr>
          <p:nvPr/>
        </p:nvPicPr>
        <p:blipFill>
          <a:blip r:embed="rId6" cstate="print"/>
          <a:srcRect/>
          <a:stretch>
            <a:fillRect/>
          </a:stretch>
        </p:blipFill>
        <p:spPr bwMode="auto">
          <a:xfrm>
            <a:off x="3602915" y="3413582"/>
            <a:ext cx="1807285" cy="1371600"/>
          </a:xfrm>
          <a:prstGeom prst="rect">
            <a:avLst/>
          </a:prstGeom>
          <a:noFill/>
          <a:ln w="9525">
            <a:noFill/>
            <a:miter lim="800000"/>
            <a:headEnd/>
            <a:tailEnd/>
          </a:ln>
        </p:spPr>
      </p:pic>
      <p:pic>
        <p:nvPicPr>
          <p:cNvPr id="77828" name="Picture 4"/>
          <p:cNvPicPr>
            <a:picLocks noChangeAspect="1" noChangeArrowheads="1"/>
          </p:cNvPicPr>
          <p:nvPr/>
        </p:nvPicPr>
        <p:blipFill>
          <a:blip r:embed="rId7" cstate="print"/>
          <a:srcRect/>
          <a:stretch>
            <a:fillRect/>
          </a:stretch>
        </p:blipFill>
        <p:spPr bwMode="auto">
          <a:xfrm>
            <a:off x="3581400" y="3413582"/>
            <a:ext cx="1821116" cy="1371600"/>
          </a:xfrm>
          <a:prstGeom prst="rect">
            <a:avLst/>
          </a:prstGeom>
          <a:noFill/>
          <a:ln w="9525">
            <a:noFill/>
            <a:miter lim="800000"/>
            <a:headEnd/>
            <a:tailEnd/>
          </a:ln>
        </p:spPr>
      </p:pic>
      <p:pic>
        <p:nvPicPr>
          <p:cNvPr id="77829" name="Picture 5"/>
          <p:cNvPicPr>
            <a:picLocks noChangeAspect="1" noChangeArrowheads="1"/>
          </p:cNvPicPr>
          <p:nvPr/>
        </p:nvPicPr>
        <p:blipFill>
          <a:blip r:embed="rId8" cstate="print"/>
          <a:srcRect l="3869" t="16340" r="3280"/>
          <a:stretch>
            <a:fillRect/>
          </a:stretch>
        </p:blipFill>
        <p:spPr bwMode="auto">
          <a:xfrm>
            <a:off x="3581400" y="3413582"/>
            <a:ext cx="1828800" cy="1219200"/>
          </a:xfrm>
          <a:prstGeom prst="rect">
            <a:avLst/>
          </a:prstGeom>
          <a:noFill/>
          <a:ln w="9525">
            <a:noFill/>
            <a:miter lim="800000"/>
            <a:headEnd/>
            <a:tailEnd/>
          </a:ln>
        </p:spPr>
      </p:pic>
      <p:pic>
        <p:nvPicPr>
          <p:cNvPr id="77830" name="Picture 6"/>
          <p:cNvPicPr>
            <a:picLocks noChangeAspect="1" noChangeArrowheads="1"/>
          </p:cNvPicPr>
          <p:nvPr/>
        </p:nvPicPr>
        <p:blipFill>
          <a:blip r:embed="rId9" cstate="print"/>
          <a:srcRect l="12500" t="29597" r="12500"/>
          <a:stretch>
            <a:fillRect/>
          </a:stretch>
        </p:blipFill>
        <p:spPr bwMode="auto">
          <a:xfrm>
            <a:off x="3581400" y="3409950"/>
            <a:ext cx="1828800" cy="1299032"/>
          </a:xfrm>
          <a:prstGeom prst="rect">
            <a:avLst/>
          </a:prstGeom>
          <a:noFill/>
          <a:ln w="9525">
            <a:noFill/>
            <a:miter lim="800000"/>
            <a:headEnd/>
            <a:tailEnd/>
          </a:ln>
        </p:spPr>
      </p:pic>
      <p:pic>
        <p:nvPicPr>
          <p:cNvPr id="77831" name="Picture 7"/>
          <p:cNvPicPr>
            <a:picLocks noChangeAspect="1" noChangeArrowheads="1"/>
          </p:cNvPicPr>
          <p:nvPr/>
        </p:nvPicPr>
        <p:blipFill>
          <a:blip r:embed="rId10" cstate="print"/>
          <a:srcRect/>
          <a:stretch>
            <a:fillRect/>
          </a:stretch>
        </p:blipFill>
        <p:spPr bwMode="auto">
          <a:xfrm>
            <a:off x="5854786" y="1428750"/>
            <a:ext cx="1365436" cy="1371600"/>
          </a:xfrm>
          <a:prstGeom prst="rect">
            <a:avLst/>
          </a:prstGeom>
          <a:noFill/>
          <a:ln w="9525">
            <a:noFill/>
            <a:miter lim="800000"/>
            <a:headEnd/>
            <a:tailEnd/>
          </a:ln>
        </p:spPr>
      </p:pic>
      <p:sp>
        <p:nvSpPr>
          <p:cNvPr id="25" name="TextBox 24"/>
          <p:cNvSpPr txBox="1"/>
          <p:nvPr/>
        </p:nvSpPr>
        <p:spPr>
          <a:xfrm>
            <a:off x="5410200" y="4552950"/>
            <a:ext cx="1652568" cy="369332"/>
          </a:xfrm>
          <a:prstGeom prst="rect">
            <a:avLst/>
          </a:prstGeom>
          <a:noFill/>
        </p:spPr>
        <p:txBody>
          <a:bodyPr wrap="none" rtlCol="0">
            <a:spAutoFit/>
          </a:bodyPr>
          <a:lstStyle/>
          <a:p>
            <a:r>
              <a:rPr lang="en-US" dirty="0" err="1" smtClean="0"/>
              <a:t>Grossberg</a:t>
            </a:r>
            <a:r>
              <a:rPr lang="en-US" dirty="0" smtClean="0"/>
              <a:t> 2004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77828"/>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77829"/>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1000"/>
                                  </p:stCondLst>
                                  <p:childTnLst>
                                    <p:set>
                                      <p:cBhvr>
                                        <p:cTn id="19" dur="1" fill="hold">
                                          <p:stCondLst>
                                            <p:cond delay="0"/>
                                          </p:stCondLst>
                                        </p:cTn>
                                        <p:tgtEl>
                                          <p:spTgt spid="77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8238</TotalTime>
  <Words>2693</Words>
  <Application>Microsoft Office PowerPoint</Application>
  <PresentationFormat>On-screen Show (16:9)</PresentationFormat>
  <Paragraphs>421</Paragraphs>
  <Slides>49</Slides>
  <Notes>42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Slide 3</vt:lpstr>
      <vt:lpstr>Slide 4</vt:lpstr>
      <vt:lpstr>Slide 5</vt:lpstr>
      <vt:lpstr>Standard 3D TV</vt:lpstr>
      <vt:lpstr>3D+2DTV Prototype</vt:lpstr>
      <vt:lpstr>Third, Inverted Image</vt:lpstr>
      <vt:lpstr>Related Work</vt:lpstr>
      <vt:lpstr>Theory Experiments Prototype</vt:lpstr>
      <vt:lpstr>Standard 3DTV</vt:lpstr>
      <vt:lpstr>3D+2DTV</vt:lpstr>
      <vt:lpstr>3D+2DTV</vt:lpstr>
      <vt:lpstr>3D+2DTV</vt:lpstr>
      <vt:lpstr>3D+2DTV</vt:lpstr>
      <vt:lpstr>Darkest and Brightest Pixel of 2D Image</vt:lpstr>
      <vt:lpstr>Viable α?</vt:lpstr>
      <vt:lpstr>Viable α?</vt:lpstr>
      <vt:lpstr>Theory Experiments  2D Viewer Preferences  3D Depth Perception  3D Illusions Prototype</vt:lpstr>
      <vt:lpstr>Viewer Preference Test: Composite 2D Image</vt:lpstr>
      <vt:lpstr>Viewer Preference Test: Composite 2D Image</vt:lpstr>
      <vt:lpstr>2D Viewers Prefer 3D+2DTV to 3DTV</vt:lpstr>
      <vt:lpstr>3D Depth Perception Test</vt:lpstr>
      <vt:lpstr>Slide 24</vt:lpstr>
      <vt:lpstr>Slide 25</vt:lpstr>
      <vt:lpstr>Depth Estimation Excellent for α ≥ 25%</vt:lpstr>
      <vt:lpstr>Viable α</vt:lpstr>
      <vt:lpstr>Adaptation to a Darker Image</vt:lpstr>
      <vt:lpstr>Dimmer Image = Delayed Image</vt:lpstr>
      <vt:lpstr>Moving Objects: Disparity = Depth</vt:lpstr>
      <vt:lpstr>Pulfrich Effect Creates Depth</vt:lpstr>
      <vt:lpstr>3D Depth Perception of Moving Objects</vt:lpstr>
      <vt:lpstr>3D Depth Perception of Moving Objects</vt:lpstr>
      <vt:lpstr>Depths of Moving Objects Distorted</vt:lpstr>
      <vt:lpstr>Theory Experiments Prototype</vt:lpstr>
      <vt:lpstr>Prototype</vt:lpstr>
      <vt:lpstr>Prototype</vt:lpstr>
      <vt:lpstr>Prototype</vt:lpstr>
      <vt:lpstr>Standard 3D TV</vt:lpstr>
      <vt:lpstr>3D + 2D TV Prototype</vt:lpstr>
      <vt:lpstr>Third Channel: Inverse of Right Eye</vt:lpstr>
      <vt:lpstr>Standard 3D TV</vt:lpstr>
      <vt:lpstr>3D + 2D TV Prototype</vt:lpstr>
      <vt:lpstr>Third Channel: Inverse of Right Eye</vt:lpstr>
      <vt:lpstr>Standard 3D TV</vt:lpstr>
      <vt:lpstr>3D + 2D TV Prototype</vt:lpstr>
      <vt:lpstr>Third Channel: Inverse of Right Eye</vt:lpstr>
      <vt:lpstr>Thank you</vt:lpstr>
      <vt:lpstr>Two-Frame 3D+2DTV</vt:lpstr>
    </vt:vector>
  </TitlesOfParts>
  <Company>UCSC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Advances in Display Technology</dc:title>
  <dc:creator>Steven Scher</dc:creator>
  <cp:lastModifiedBy>Steven Scher</cp:lastModifiedBy>
  <cp:revision>252</cp:revision>
  <dcterms:created xsi:type="dcterms:W3CDTF">2012-05-19T21:34:29Z</dcterms:created>
  <dcterms:modified xsi:type="dcterms:W3CDTF">2013-07-31T22:33:20Z</dcterms:modified>
</cp:coreProperties>
</file>